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4"/>
  </p:sldMasterIdLst>
  <p:notesMasterIdLst>
    <p:notesMasterId r:id="rId22"/>
  </p:notesMasterIdLst>
  <p:sldIdLst>
    <p:sldId id="394" r:id="rId5"/>
    <p:sldId id="424" r:id="rId6"/>
    <p:sldId id="416" r:id="rId7"/>
    <p:sldId id="414" r:id="rId8"/>
    <p:sldId id="422" r:id="rId9"/>
    <p:sldId id="415" r:id="rId10"/>
    <p:sldId id="417" r:id="rId11"/>
    <p:sldId id="402" r:id="rId12"/>
    <p:sldId id="418" r:id="rId13"/>
    <p:sldId id="403" r:id="rId14"/>
    <p:sldId id="419" r:id="rId15"/>
    <p:sldId id="404" r:id="rId16"/>
    <p:sldId id="420" r:id="rId17"/>
    <p:sldId id="406" r:id="rId18"/>
    <p:sldId id="421" r:id="rId19"/>
    <p:sldId id="408" r:id="rId20"/>
    <p:sldId id="410" r:id="rId2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175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ran Lenk" initials="KL" lastIdx="1" clrIdx="0">
    <p:extLst>
      <p:ext uri="{19B8F6BF-5375-455C-9EA6-DF929625EA0E}">
        <p15:presenceInfo xmlns:p15="http://schemas.microsoft.com/office/powerpoint/2012/main" userId="S::kiran.lenk@dealcircle.de::70081621-e377-4846-81bd-9d81d616efb2" providerId="AD"/>
      </p:ext>
    </p:extLst>
  </p:cmAuthor>
  <p:cmAuthor id="2" name="Georg  Pinne" initials="GP" lastIdx="1" clrIdx="1">
    <p:extLst>
      <p:ext uri="{19B8F6BF-5375-455C-9EA6-DF929625EA0E}">
        <p15:presenceInfo xmlns:p15="http://schemas.microsoft.com/office/powerpoint/2012/main" userId="S::georg.pinne@dealcircle.de::05574ceb-d5e8-42ed-bfd7-165f914e3d1e" providerId="AD"/>
      </p:ext>
    </p:extLst>
  </p:cmAuthor>
  <p:cmAuthor id="3" name="Georg  Pinne" initials="GP [2]" lastIdx="2" clrIdx="2">
    <p:extLst>
      <p:ext uri="{19B8F6BF-5375-455C-9EA6-DF929625EA0E}">
        <p15:presenceInfo xmlns:p15="http://schemas.microsoft.com/office/powerpoint/2012/main" userId="S::georg.pinne@dealcircle.com::05574ceb-d5e8-42ed-bfd7-165f914e3d1e" providerId="AD"/>
      </p:ext>
    </p:extLst>
  </p:cmAuthor>
  <p:cmAuthor id="4" name="Nicolas von Westphalen" initials="NvW" lastIdx="1" clrIdx="3">
    <p:extLst>
      <p:ext uri="{19B8F6BF-5375-455C-9EA6-DF929625EA0E}">
        <p15:presenceInfo xmlns:p15="http://schemas.microsoft.com/office/powerpoint/2012/main" userId="S::nicolas.westphalen@dealcircle.com::4eb7a7cb-d831-41d5-8404-3def3e43d49f" providerId="AD"/>
      </p:ext>
    </p:extLst>
  </p:cmAuthor>
  <p:cmAuthor id="5" name="Kai Hesselmann" initials="KH" lastIdx="13" clrIdx="4">
    <p:extLst>
      <p:ext uri="{19B8F6BF-5375-455C-9EA6-DF929625EA0E}">
        <p15:presenceInfo xmlns:p15="http://schemas.microsoft.com/office/powerpoint/2012/main" userId="S::kai.hesselmann@dealcircle.de::4fc0911e-7d2f-44b0-be88-dbe7fe0fce8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C31C"/>
    <a:srgbClr val="FF9900"/>
    <a:srgbClr val="F3FCFF"/>
    <a:srgbClr val="D1F2FF"/>
    <a:srgbClr val="EBFAFF"/>
    <a:srgbClr val="3B3838"/>
    <a:srgbClr val="F7FDFF"/>
    <a:srgbClr val="00B0F0"/>
    <a:srgbClr val="FBFEFF"/>
    <a:srgbClr val="E5F8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DA1B7A-D2CC-43CE-8ECB-EBB1F5234407}" v="2" dt="2022-08-15T16:14:50.231"/>
  </p1510:revLst>
</p1510:revInfo>
</file>

<file path=ppt/tableStyles.xml><?xml version="1.0" encoding="utf-8"?>
<a:tblStyleLst xmlns:a="http://schemas.openxmlformats.org/drawingml/2006/main" def="{5C22544A-7EE6-4342-B048-85BDC9FD1C3A}">
  <a:tblStyle styleId="{35758FB7-9AC5-4552-8A53-C91805E547FA}" styleName="Designformatvorlage 1 - Akz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4C1A8A3-306A-4EB7-A6B1-4F7E0EB9C5D6}" styleName="Mittlere Formatvorlage 3 - Akz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FD4443E-F989-4FC4-A0C8-D5A2AF1F390B}" styleName="Dunkle Formatvorlage 1 - Akz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unkle Formatvorlage 2 - Akzent 1/Akz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756" y="78"/>
      </p:cViewPr>
      <p:guideLst>
        <p:guide orient="horz" pos="2160"/>
        <p:guide pos="175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i Hesselmann" userId="4fc0911e-7d2f-44b0-be88-dbe7fe0fce87" providerId="ADAL" clId="{C4212D16-8660-4F3C-B175-18DF88181C40}"/>
    <pc:docChg chg="undo redo custSel modSld">
      <pc:chgData name="Kai Hesselmann" userId="4fc0911e-7d2f-44b0-be88-dbe7fe0fce87" providerId="ADAL" clId="{C4212D16-8660-4F3C-B175-18DF88181C40}" dt="2021-08-30T08:59:01.118" v="763"/>
      <pc:docMkLst>
        <pc:docMk/>
      </pc:docMkLst>
      <pc:sldChg chg="addSp delSp modSp mod delCm">
        <pc:chgData name="Kai Hesselmann" userId="4fc0911e-7d2f-44b0-be88-dbe7fe0fce87" providerId="ADAL" clId="{C4212D16-8660-4F3C-B175-18DF88181C40}" dt="2021-08-30T08:58:26.674" v="762" actId="1076"/>
        <pc:sldMkLst>
          <pc:docMk/>
          <pc:sldMk cId="1441571614" sldId="394"/>
        </pc:sldMkLst>
        <pc:spChg chg="add mod">
          <ac:chgData name="Kai Hesselmann" userId="4fc0911e-7d2f-44b0-be88-dbe7fe0fce87" providerId="ADAL" clId="{C4212D16-8660-4F3C-B175-18DF88181C40}" dt="2021-08-30T08:58:26.674" v="762" actId="1076"/>
          <ac:spMkLst>
            <pc:docMk/>
            <pc:sldMk cId="1441571614" sldId="394"/>
            <ac:spMk id="2" creationId="{D8070495-6B58-4AE3-8D89-8088E8052926}"/>
          </ac:spMkLst>
        </pc:spChg>
        <pc:spChg chg="add del mod">
          <ac:chgData name="Kai Hesselmann" userId="4fc0911e-7d2f-44b0-be88-dbe7fe0fce87" providerId="ADAL" clId="{C4212D16-8660-4F3C-B175-18DF88181C40}" dt="2021-08-12T08:12:16.542" v="683" actId="14100"/>
          <ac:spMkLst>
            <pc:docMk/>
            <pc:sldMk cId="1441571614" sldId="394"/>
            <ac:spMk id="6" creationId="{C078524D-DE81-4FF6-88AA-4849B0CAB342}"/>
          </ac:spMkLst>
        </pc:spChg>
        <pc:spChg chg="mod">
          <ac:chgData name="Kai Hesselmann" userId="4fc0911e-7d2f-44b0-be88-dbe7fe0fce87" providerId="ADAL" clId="{C4212D16-8660-4F3C-B175-18DF88181C40}" dt="2021-08-12T08:12:12.382" v="679" actId="1076"/>
          <ac:spMkLst>
            <pc:docMk/>
            <pc:sldMk cId="1441571614" sldId="394"/>
            <ac:spMk id="9" creationId="{70297DA6-0724-469C-B6E6-6C427C68981A}"/>
          </ac:spMkLst>
        </pc:spChg>
        <pc:spChg chg="mod">
          <ac:chgData name="Kai Hesselmann" userId="4fc0911e-7d2f-44b0-be88-dbe7fe0fce87" providerId="ADAL" clId="{C4212D16-8660-4F3C-B175-18DF88181C40}" dt="2021-08-12T08:12:11.806" v="678" actId="1076"/>
          <ac:spMkLst>
            <pc:docMk/>
            <pc:sldMk cId="1441571614" sldId="394"/>
            <ac:spMk id="22" creationId="{685579CF-B3F5-49C2-AB4D-9888ED8F5769}"/>
          </ac:spMkLst>
        </pc:spChg>
        <pc:picChg chg="mod">
          <ac:chgData name="Kai Hesselmann" userId="4fc0911e-7d2f-44b0-be88-dbe7fe0fce87" providerId="ADAL" clId="{C4212D16-8660-4F3C-B175-18DF88181C40}" dt="2021-08-12T08:12:13.391" v="681" actId="14100"/>
          <ac:picMkLst>
            <pc:docMk/>
            <pc:sldMk cId="1441571614" sldId="394"/>
            <ac:picMk id="3" creationId="{A9941102-3B1F-4E8E-A0CC-8980B132583B}"/>
          </ac:picMkLst>
        </pc:picChg>
        <pc:picChg chg="add del mod">
          <ac:chgData name="Kai Hesselmann" userId="4fc0911e-7d2f-44b0-be88-dbe7fe0fce87" providerId="ADAL" clId="{C4212D16-8660-4F3C-B175-18DF88181C40}" dt="2021-08-12T08:05:08.003" v="665" actId="22"/>
          <ac:picMkLst>
            <pc:docMk/>
            <pc:sldMk cId="1441571614" sldId="394"/>
            <ac:picMk id="4" creationId="{3D23E128-7CEA-40FD-A67A-039872CCAB53}"/>
          </ac:picMkLst>
        </pc:picChg>
        <pc:picChg chg="add del mod">
          <ac:chgData name="Kai Hesselmann" userId="4fc0911e-7d2f-44b0-be88-dbe7fe0fce87" providerId="ADAL" clId="{C4212D16-8660-4F3C-B175-18DF88181C40}" dt="2021-08-12T08:12:19.122" v="685" actId="1076"/>
          <ac:picMkLst>
            <pc:docMk/>
            <pc:sldMk cId="1441571614" sldId="394"/>
            <ac:picMk id="14" creationId="{8A4CBD47-28E7-452A-9443-7E3EAF4EDC17}"/>
          </ac:picMkLst>
        </pc:picChg>
      </pc:sldChg>
      <pc:sldChg chg="modSp mod">
        <pc:chgData name="Kai Hesselmann" userId="4fc0911e-7d2f-44b0-be88-dbe7fe0fce87" providerId="ADAL" clId="{C4212D16-8660-4F3C-B175-18DF88181C40}" dt="2021-08-11T09:05:31.265" v="318" actId="1035"/>
        <pc:sldMkLst>
          <pc:docMk/>
          <pc:sldMk cId="1680285211" sldId="402"/>
        </pc:sldMkLst>
        <pc:spChg chg="mod">
          <ac:chgData name="Kai Hesselmann" userId="4fc0911e-7d2f-44b0-be88-dbe7fe0fce87" providerId="ADAL" clId="{C4212D16-8660-4F3C-B175-18DF88181C40}" dt="2021-08-11T09:05:23.507" v="292" actId="1035"/>
          <ac:spMkLst>
            <pc:docMk/>
            <pc:sldMk cId="1680285211" sldId="402"/>
            <ac:spMk id="18" creationId="{DE3F27CC-699E-4ED6-8246-DD453735520E}"/>
          </ac:spMkLst>
        </pc:spChg>
        <pc:spChg chg="mod">
          <ac:chgData name="Kai Hesselmann" userId="4fc0911e-7d2f-44b0-be88-dbe7fe0fce87" providerId="ADAL" clId="{C4212D16-8660-4F3C-B175-18DF88181C40}" dt="2021-08-11T09:05:23.507" v="292" actId="1035"/>
          <ac:spMkLst>
            <pc:docMk/>
            <pc:sldMk cId="1680285211" sldId="402"/>
            <ac:spMk id="19" creationId="{9E748D04-AB6B-4414-8341-D3EBC5286D85}"/>
          </ac:spMkLst>
        </pc:spChg>
        <pc:spChg chg="mod">
          <ac:chgData name="Kai Hesselmann" userId="4fc0911e-7d2f-44b0-be88-dbe7fe0fce87" providerId="ADAL" clId="{C4212D16-8660-4F3C-B175-18DF88181C40}" dt="2021-08-11T09:05:15.188" v="279" actId="20577"/>
          <ac:spMkLst>
            <pc:docMk/>
            <pc:sldMk cId="1680285211" sldId="402"/>
            <ac:spMk id="20" creationId="{C8DBA434-5C79-4EF7-9CC3-7C9BD3E487DE}"/>
          </ac:spMkLst>
        </pc:spChg>
        <pc:spChg chg="mod">
          <ac:chgData name="Kai Hesselmann" userId="4fc0911e-7d2f-44b0-be88-dbe7fe0fce87" providerId="ADAL" clId="{C4212D16-8660-4F3C-B175-18DF88181C40}" dt="2021-08-11T09:05:23.507" v="292" actId="1035"/>
          <ac:spMkLst>
            <pc:docMk/>
            <pc:sldMk cId="1680285211" sldId="402"/>
            <ac:spMk id="22" creationId="{B287980F-9801-43AB-AB58-4DBDF4CAAE33}"/>
          </ac:spMkLst>
        </pc:spChg>
        <pc:spChg chg="mod">
          <ac:chgData name="Kai Hesselmann" userId="4fc0911e-7d2f-44b0-be88-dbe7fe0fce87" providerId="ADAL" clId="{C4212D16-8660-4F3C-B175-18DF88181C40}" dt="2021-08-11T09:05:31.265" v="318" actId="1035"/>
          <ac:spMkLst>
            <pc:docMk/>
            <pc:sldMk cId="1680285211" sldId="402"/>
            <ac:spMk id="34" creationId="{3785444B-2AF7-4CDE-8DB2-36A9A9A12DAC}"/>
          </ac:spMkLst>
        </pc:spChg>
      </pc:sldChg>
      <pc:sldChg chg="modSp mod">
        <pc:chgData name="Kai Hesselmann" userId="4fc0911e-7d2f-44b0-be88-dbe7fe0fce87" providerId="ADAL" clId="{C4212D16-8660-4F3C-B175-18DF88181C40}" dt="2021-08-11T08:23:20.502" v="251" actId="115"/>
        <pc:sldMkLst>
          <pc:docMk/>
          <pc:sldMk cId="1734657218" sldId="404"/>
        </pc:sldMkLst>
        <pc:spChg chg="mod">
          <ac:chgData name="Kai Hesselmann" userId="4fc0911e-7d2f-44b0-be88-dbe7fe0fce87" providerId="ADAL" clId="{C4212D16-8660-4F3C-B175-18DF88181C40}" dt="2021-08-11T08:23:20.502" v="251" actId="115"/>
          <ac:spMkLst>
            <pc:docMk/>
            <pc:sldMk cId="1734657218" sldId="404"/>
            <ac:spMk id="20" creationId="{C8DBA434-5C79-4EF7-9CC3-7C9BD3E487DE}"/>
          </ac:spMkLst>
        </pc:spChg>
        <pc:spChg chg="mod">
          <ac:chgData name="Kai Hesselmann" userId="4fc0911e-7d2f-44b0-be88-dbe7fe0fce87" providerId="ADAL" clId="{C4212D16-8660-4F3C-B175-18DF88181C40}" dt="2021-08-11T08:23:10.115" v="250" actId="1035"/>
          <ac:spMkLst>
            <pc:docMk/>
            <pc:sldMk cId="1734657218" sldId="404"/>
            <ac:spMk id="22" creationId="{B287980F-9801-43AB-AB58-4DBDF4CAAE33}"/>
          </ac:spMkLst>
        </pc:spChg>
        <pc:spChg chg="mod">
          <ac:chgData name="Kai Hesselmann" userId="4fc0911e-7d2f-44b0-be88-dbe7fe0fce87" providerId="ADAL" clId="{C4212D16-8660-4F3C-B175-18DF88181C40}" dt="2021-08-11T08:23:10.115" v="250" actId="1035"/>
          <ac:spMkLst>
            <pc:docMk/>
            <pc:sldMk cId="1734657218" sldId="404"/>
            <ac:spMk id="34" creationId="{11D80F25-87DC-4DB6-A2E6-1B701C8942BB}"/>
          </ac:spMkLst>
        </pc:spChg>
        <pc:spChg chg="mod">
          <ac:chgData name="Kai Hesselmann" userId="4fc0911e-7d2f-44b0-be88-dbe7fe0fce87" providerId="ADAL" clId="{C4212D16-8660-4F3C-B175-18DF88181C40}" dt="2021-08-11T08:23:10.115" v="250" actId="1035"/>
          <ac:spMkLst>
            <pc:docMk/>
            <pc:sldMk cId="1734657218" sldId="404"/>
            <ac:spMk id="36" creationId="{3A91E7F5-9F20-4EDF-89FD-F7087C43EA6D}"/>
          </ac:spMkLst>
        </pc:spChg>
      </pc:sldChg>
      <pc:sldChg chg="modSp mod">
        <pc:chgData name="Kai Hesselmann" userId="4fc0911e-7d2f-44b0-be88-dbe7fe0fce87" providerId="ADAL" clId="{C4212D16-8660-4F3C-B175-18DF88181C40}" dt="2021-08-11T09:13:26.888" v="339" actId="20577"/>
        <pc:sldMkLst>
          <pc:docMk/>
          <pc:sldMk cId="3730520242" sldId="406"/>
        </pc:sldMkLst>
        <pc:spChg chg="mod">
          <ac:chgData name="Kai Hesselmann" userId="4fc0911e-7d2f-44b0-be88-dbe7fe0fce87" providerId="ADAL" clId="{C4212D16-8660-4F3C-B175-18DF88181C40}" dt="2021-08-11T09:13:26.888" v="339" actId="20577"/>
          <ac:spMkLst>
            <pc:docMk/>
            <pc:sldMk cId="3730520242" sldId="406"/>
            <ac:spMk id="20" creationId="{C8DBA434-5C79-4EF7-9CC3-7C9BD3E487DE}"/>
          </ac:spMkLst>
        </pc:spChg>
      </pc:sldChg>
      <pc:sldChg chg="addSp delSp modSp mod">
        <pc:chgData name="Kai Hesselmann" userId="4fc0911e-7d2f-44b0-be88-dbe7fe0fce87" providerId="ADAL" clId="{C4212D16-8660-4F3C-B175-18DF88181C40}" dt="2021-08-11T09:15:45.317" v="436" actId="166"/>
        <pc:sldMkLst>
          <pc:docMk/>
          <pc:sldMk cId="1506359956" sldId="408"/>
        </pc:sldMkLst>
        <pc:spChg chg="ord">
          <ac:chgData name="Kai Hesselmann" userId="4fc0911e-7d2f-44b0-be88-dbe7fe0fce87" providerId="ADAL" clId="{C4212D16-8660-4F3C-B175-18DF88181C40}" dt="2021-08-11T09:15:45.317" v="436" actId="166"/>
          <ac:spMkLst>
            <pc:docMk/>
            <pc:sldMk cId="1506359956" sldId="408"/>
            <ac:spMk id="29" creationId="{C9698383-11D6-4475-9506-F16199DDFC72}"/>
          </ac:spMkLst>
        </pc:spChg>
        <pc:graphicFrameChg chg="add del mod">
          <ac:chgData name="Kai Hesselmann" userId="4fc0911e-7d2f-44b0-be88-dbe7fe0fce87" providerId="ADAL" clId="{C4212D16-8660-4F3C-B175-18DF88181C40}" dt="2021-08-11T09:14:17.203" v="344"/>
          <ac:graphicFrameMkLst>
            <pc:docMk/>
            <pc:sldMk cId="1506359956" sldId="408"/>
            <ac:graphicFrameMk id="3" creationId="{D3962315-C12D-4DFD-A49C-75655035CE9D}"/>
          </ac:graphicFrameMkLst>
        </pc:graphicFrameChg>
        <pc:graphicFrameChg chg="add del mod">
          <ac:chgData name="Kai Hesselmann" userId="4fc0911e-7d2f-44b0-be88-dbe7fe0fce87" providerId="ADAL" clId="{C4212D16-8660-4F3C-B175-18DF88181C40}" dt="2021-08-11T09:14:17.203" v="344"/>
          <ac:graphicFrameMkLst>
            <pc:docMk/>
            <pc:sldMk cId="1506359956" sldId="408"/>
            <ac:graphicFrameMk id="15" creationId="{2654AE1A-20A2-4202-8854-B05A21F420E4}"/>
          </ac:graphicFrameMkLst>
        </pc:graphicFrameChg>
        <pc:picChg chg="add mod ord modCrop">
          <ac:chgData name="Kai Hesselmann" userId="4fc0911e-7d2f-44b0-be88-dbe7fe0fce87" providerId="ADAL" clId="{C4212D16-8660-4F3C-B175-18DF88181C40}" dt="2021-08-11T09:15:40.749" v="435" actId="171"/>
          <ac:picMkLst>
            <pc:docMk/>
            <pc:sldMk cId="1506359956" sldId="408"/>
            <ac:picMk id="4" creationId="{1AEA436C-A005-4001-9B54-AAB7B7F76854}"/>
          </ac:picMkLst>
        </pc:picChg>
        <pc:picChg chg="del">
          <ac:chgData name="Kai Hesselmann" userId="4fc0911e-7d2f-44b0-be88-dbe7fe0fce87" providerId="ADAL" clId="{C4212D16-8660-4F3C-B175-18DF88181C40}" dt="2021-08-11T09:15:05.120" v="361" actId="478"/>
          <ac:picMkLst>
            <pc:docMk/>
            <pc:sldMk cId="1506359956" sldId="408"/>
            <ac:picMk id="8" creationId="{3FC02CD6-D8B0-4C3B-85D3-CC36C2EEB3BA}"/>
          </ac:picMkLst>
        </pc:picChg>
      </pc:sldChg>
      <pc:sldChg chg="addSp delSp modSp mod">
        <pc:chgData name="Kai Hesselmann" userId="4fc0911e-7d2f-44b0-be88-dbe7fe0fce87" providerId="ADAL" clId="{C4212D16-8660-4F3C-B175-18DF88181C40}" dt="2021-08-11T09:20:05.044" v="450" actId="20577"/>
        <pc:sldMkLst>
          <pc:docMk/>
          <pc:sldMk cId="1521640596" sldId="410"/>
        </pc:sldMkLst>
        <pc:spChg chg="mod">
          <ac:chgData name="Kai Hesselmann" userId="4fc0911e-7d2f-44b0-be88-dbe7fe0fce87" providerId="ADAL" clId="{C4212D16-8660-4F3C-B175-18DF88181C40}" dt="2021-08-11T09:20:05.044" v="450" actId="20577"/>
          <ac:spMkLst>
            <pc:docMk/>
            <pc:sldMk cId="1521640596" sldId="410"/>
            <ac:spMk id="6" creationId="{3C8DF6F6-A708-410A-BC8A-A7BE4A82D9B8}"/>
          </ac:spMkLst>
        </pc:spChg>
        <pc:picChg chg="del">
          <ac:chgData name="Kai Hesselmann" userId="4fc0911e-7d2f-44b0-be88-dbe7fe0fce87" providerId="ADAL" clId="{C4212D16-8660-4F3C-B175-18DF88181C40}" dt="2021-08-11T09:19:46.223" v="437" actId="478"/>
          <ac:picMkLst>
            <pc:docMk/>
            <pc:sldMk cId="1521640596" sldId="410"/>
            <ac:picMk id="12" creationId="{09A8F55A-1411-4BD2-8443-A4B331A091CA}"/>
          </ac:picMkLst>
        </pc:picChg>
        <pc:picChg chg="add mod">
          <ac:chgData name="Kai Hesselmann" userId="4fc0911e-7d2f-44b0-be88-dbe7fe0fce87" providerId="ADAL" clId="{C4212D16-8660-4F3C-B175-18DF88181C40}" dt="2021-08-11T09:19:46.685" v="438"/>
          <ac:picMkLst>
            <pc:docMk/>
            <pc:sldMk cId="1521640596" sldId="410"/>
            <ac:picMk id="13" creationId="{C23B6BDF-5D96-4A2D-B0FA-7FB52B8D270D}"/>
          </ac:picMkLst>
        </pc:picChg>
      </pc:sldChg>
      <pc:sldChg chg="addSp delSp modSp mod">
        <pc:chgData name="Kai Hesselmann" userId="4fc0911e-7d2f-44b0-be88-dbe7fe0fce87" providerId="ADAL" clId="{C4212D16-8660-4F3C-B175-18DF88181C40}" dt="2021-08-12T08:14:22.076" v="699" actId="20577"/>
        <pc:sldMkLst>
          <pc:docMk/>
          <pc:sldMk cId="1133048752" sldId="414"/>
        </pc:sldMkLst>
        <pc:spChg chg="add del">
          <ac:chgData name="Kai Hesselmann" userId="4fc0911e-7d2f-44b0-be88-dbe7fe0fce87" providerId="ADAL" clId="{C4212D16-8660-4F3C-B175-18DF88181C40}" dt="2021-08-11T08:09:01.786" v="6" actId="478"/>
          <ac:spMkLst>
            <pc:docMk/>
            <pc:sldMk cId="1133048752" sldId="414"/>
            <ac:spMk id="11" creationId="{8F9C9C99-C73D-49BB-BCC6-814C7937A754}"/>
          </ac:spMkLst>
        </pc:spChg>
        <pc:spChg chg="mod">
          <ac:chgData name="Kai Hesselmann" userId="4fc0911e-7d2f-44b0-be88-dbe7fe0fce87" providerId="ADAL" clId="{C4212D16-8660-4F3C-B175-18DF88181C40}" dt="2021-08-12T08:13:34.104" v="688" actId="20577"/>
          <ac:spMkLst>
            <pc:docMk/>
            <pc:sldMk cId="1133048752" sldId="414"/>
            <ac:spMk id="26" creationId="{ADEA340E-1318-4AB6-8A6B-3C1A99467BF7}"/>
          </ac:spMkLst>
        </pc:spChg>
        <pc:spChg chg="mod">
          <ac:chgData name="Kai Hesselmann" userId="4fc0911e-7d2f-44b0-be88-dbe7fe0fce87" providerId="ADAL" clId="{C4212D16-8660-4F3C-B175-18DF88181C40}" dt="2021-08-12T08:13:41.529" v="690" actId="20577"/>
          <ac:spMkLst>
            <pc:docMk/>
            <pc:sldMk cId="1133048752" sldId="414"/>
            <ac:spMk id="38" creationId="{89B54952-9A2B-44C6-9149-A349A24278E6}"/>
          </ac:spMkLst>
        </pc:spChg>
        <pc:spChg chg="mod">
          <ac:chgData name="Kai Hesselmann" userId="4fc0911e-7d2f-44b0-be88-dbe7fe0fce87" providerId="ADAL" clId="{C4212D16-8660-4F3C-B175-18DF88181C40}" dt="2021-08-12T08:13:45.567" v="691" actId="20577"/>
          <ac:spMkLst>
            <pc:docMk/>
            <pc:sldMk cId="1133048752" sldId="414"/>
            <ac:spMk id="42" creationId="{CEDB849C-B4A6-4BC6-8366-46E63BB27872}"/>
          </ac:spMkLst>
        </pc:spChg>
        <pc:spChg chg="mod">
          <ac:chgData name="Kai Hesselmann" userId="4fc0911e-7d2f-44b0-be88-dbe7fe0fce87" providerId="ADAL" clId="{C4212D16-8660-4F3C-B175-18DF88181C40}" dt="2021-08-12T08:13:59.953" v="693" actId="20577"/>
          <ac:spMkLst>
            <pc:docMk/>
            <pc:sldMk cId="1133048752" sldId="414"/>
            <ac:spMk id="45" creationId="{59D64830-C60D-4737-937B-4089F90B98F3}"/>
          </ac:spMkLst>
        </pc:spChg>
        <pc:spChg chg="mod">
          <ac:chgData name="Kai Hesselmann" userId="4fc0911e-7d2f-44b0-be88-dbe7fe0fce87" providerId="ADAL" clId="{C4212D16-8660-4F3C-B175-18DF88181C40}" dt="2021-08-12T08:14:12.918" v="695" actId="20577"/>
          <ac:spMkLst>
            <pc:docMk/>
            <pc:sldMk cId="1133048752" sldId="414"/>
            <ac:spMk id="48" creationId="{8125C274-28CA-4A44-95F7-7AC468F52BC0}"/>
          </ac:spMkLst>
        </pc:spChg>
        <pc:spChg chg="mod">
          <ac:chgData name="Kai Hesselmann" userId="4fc0911e-7d2f-44b0-be88-dbe7fe0fce87" providerId="ADAL" clId="{C4212D16-8660-4F3C-B175-18DF88181C40}" dt="2021-08-12T08:14:19.821" v="697" actId="20577"/>
          <ac:spMkLst>
            <pc:docMk/>
            <pc:sldMk cId="1133048752" sldId="414"/>
            <ac:spMk id="54" creationId="{39F17D73-7312-470C-8D6F-EC005EECBA10}"/>
          </ac:spMkLst>
        </pc:spChg>
        <pc:spChg chg="mod">
          <ac:chgData name="Kai Hesselmann" userId="4fc0911e-7d2f-44b0-be88-dbe7fe0fce87" providerId="ADAL" clId="{C4212D16-8660-4F3C-B175-18DF88181C40}" dt="2021-08-12T08:14:22.076" v="699" actId="20577"/>
          <ac:spMkLst>
            <pc:docMk/>
            <pc:sldMk cId="1133048752" sldId="414"/>
            <ac:spMk id="57" creationId="{9D0D32AD-9C34-476A-91FA-441DF8818B04}"/>
          </ac:spMkLst>
        </pc:spChg>
        <pc:picChg chg="mod">
          <ac:chgData name="Kai Hesselmann" userId="4fc0911e-7d2f-44b0-be88-dbe7fe0fce87" providerId="ADAL" clId="{C4212D16-8660-4F3C-B175-18DF88181C40}" dt="2021-08-11T08:09:21.079" v="8" actId="1076"/>
          <ac:picMkLst>
            <pc:docMk/>
            <pc:sldMk cId="1133048752" sldId="414"/>
            <ac:picMk id="34" creationId="{3BE9010D-947F-4B05-8964-4388D235C736}"/>
          </ac:picMkLst>
        </pc:picChg>
      </pc:sldChg>
      <pc:sldChg chg="modSp mod delCm">
        <pc:chgData name="Kai Hesselmann" userId="4fc0911e-7d2f-44b0-be88-dbe7fe0fce87" providerId="ADAL" clId="{C4212D16-8660-4F3C-B175-18DF88181C40}" dt="2021-08-12T08:12:58.365" v="686" actId="2"/>
        <pc:sldMkLst>
          <pc:docMk/>
          <pc:sldMk cId="3755729934" sldId="416"/>
        </pc:sldMkLst>
        <pc:spChg chg="mod">
          <ac:chgData name="Kai Hesselmann" userId="4fc0911e-7d2f-44b0-be88-dbe7fe0fce87" providerId="ADAL" clId="{C4212D16-8660-4F3C-B175-18DF88181C40}" dt="2021-08-11T13:49:58.679" v="636" actId="20577"/>
          <ac:spMkLst>
            <pc:docMk/>
            <pc:sldMk cId="3755729934" sldId="416"/>
            <ac:spMk id="5" creationId="{6CFA2393-CF03-4540-ACBE-EAEF5F258263}"/>
          </ac:spMkLst>
        </pc:spChg>
        <pc:spChg chg="mod">
          <ac:chgData name="Kai Hesselmann" userId="4fc0911e-7d2f-44b0-be88-dbe7fe0fce87" providerId="ADAL" clId="{C4212D16-8660-4F3C-B175-18DF88181C40}" dt="2021-08-11T13:51:16.398" v="657" actId="20577"/>
          <ac:spMkLst>
            <pc:docMk/>
            <pc:sldMk cId="3755729934" sldId="416"/>
            <ac:spMk id="8" creationId="{73B84FA0-A3B9-434E-99B9-508E757FF2F8}"/>
          </ac:spMkLst>
        </pc:spChg>
        <pc:spChg chg="mod">
          <ac:chgData name="Kai Hesselmann" userId="4fc0911e-7d2f-44b0-be88-dbe7fe0fce87" providerId="ADAL" clId="{C4212D16-8660-4F3C-B175-18DF88181C40}" dt="2021-08-11T13:48:45.799" v="542" actId="20577"/>
          <ac:spMkLst>
            <pc:docMk/>
            <pc:sldMk cId="3755729934" sldId="416"/>
            <ac:spMk id="28" creationId="{F089BE09-DE16-4AC8-A8C8-D497828EE181}"/>
          </ac:spMkLst>
        </pc:spChg>
        <pc:spChg chg="mod">
          <ac:chgData name="Kai Hesselmann" userId="4fc0911e-7d2f-44b0-be88-dbe7fe0fce87" providerId="ADAL" clId="{C4212D16-8660-4F3C-B175-18DF88181C40}" dt="2021-08-12T08:12:58.365" v="686" actId="2"/>
          <ac:spMkLst>
            <pc:docMk/>
            <pc:sldMk cId="3755729934" sldId="416"/>
            <ac:spMk id="31" creationId="{752FD393-A726-4745-8919-CAF53C1B5E2B}"/>
          </ac:spMkLst>
        </pc:spChg>
      </pc:sldChg>
      <pc:sldChg chg="modSp mod">
        <pc:chgData name="Kai Hesselmann" userId="4fc0911e-7d2f-44b0-be88-dbe7fe0fce87" providerId="ADAL" clId="{C4212D16-8660-4F3C-B175-18DF88181C40}" dt="2021-08-11T09:04:31.900" v="276" actId="20577"/>
        <pc:sldMkLst>
          <pc:docMk/>
          <pc:sldMk cId="585554642" sldId="417"/>
        </pc:sldMkLst>
        <pc:spChg chg="mod">
          <ac:chgData name="Kai Hesselmann" userId="4fc0911e-7d2f-44b0-be88-dbe7fe0fce87" providerId="ADAL" clId="{C4212D16-8660-4F3C-B175-18DF88181C40}" dt="2021-08-11T09:04:31.900" v="276" actId="20577"/>
          <ac:spMkLst>
            <pc:docMk/>
            <pc:sldMk cId="585554642" sldId="417"/>
            <ac:spMk id="5" creationId="{6CFA2393-CF03-4540-ACBE-EAEF5F258263}"/>
          </ac:spMkLst>
        </pc:spChg>
      </pc:sldChg>
      <pc:sldChg chg="modSp mod delCm">
        <pc:chgData name="Kai Hesselmann" userId="4fc0911e-7d2f-44b0-be88-dbe7fe0fce87" providerId="ADAL" clId="{C4212D16-8660-4F3C-B175-18DF88181C40}" dt="2021-08-11T09:07:30.802" v="330" actId="1592"/>
        <pc:sldMkLst>
          <pc:docMk/>
          <pc:sldMk cId="1551903875" sldId="418"/>
        </pc:sldMkLst>
        <pc:spChg chg="mod">
          <ac:chgData name="Kai Hesselmann" userId="4fc0911e-7d2f-44b0-be88-dbe7fe0fce87" providerId="ADAL" clId="{C4212D16-8660-4F3C-B175-18DF88181C40}" dt="2021-08-11T09:06:46.327" v="329" actId="207"/>
          <ac:spMkLst>
            <pc:docMk/>
            <pc:sldMk cId="1551903875" sldId="418"/>
            <ac:spMk id="8" creationId="{73B84FA0-A3B9-434E-99B9-508E757FF2F8}"/>
          </ac:spMkLst>
        </pc:spChg>
      </pc:sldChg>
      <pc:sldChg chg="modSp mod">
        <pc:chgData name="Kai Hesselmann" userId="4fc0911e-7d2f-44b0-be88-dbe7fe0fce87" providerId="ADAL" clId="{C4212D16-8660-4F3C-B175-18DF88181C40}" dt="2021-08-11T09:09:08.373" v="333" actId="20577"/>
        <pc:sldMkLst>
          <pc:docMk/>
          <pc:sldMk cId="2385637986" sldId="419"/>
        </pc:sldMkLst>
        <pc:spChg chg="mod">
          <ac:chgData name="Kai Hesselmann" userId="4fc0911e-7d2f-44b0-be88-dbe7fe0fce87" providerId="ADAL" clId="{C4212D16-8660-4F3C-B175-18DF88181C40}" dt="2021-08-11T09:09:08.373" v="333" actId="20577"/>
          <ac:spMkLst>
            <pc:docMk/>
            <pc:sldMk cId="2385637986" sldId="419"/>
            <ac:spMk id="8" creationId="{73B84FA0-A3B9-434E-99B9-508E757FF2F8}"/>
          </ac:spMkLst>
        </pc:spChg>
      </pc:sldChg>
      <pc:sldChg chg="modSp mod delCm">
        <pc:chgData name="Kai Hesselmann" userId="4fc0911e-7d2f-44b0-be88-dbe7fe0fce87" providerId="ADAL" clId="{C4212D16-8660-4F3C-B175-18DF88181C40}" dt="2021-08-11T09:12:14.271" v="335" actId="1592"/>
        <pc:sldMkLst>
          <pc:docMk/>
          <pc:sldMk cId="4044144393" sldId="420"/>
        </pc:sldMkLst>
        <pc:spChg chg="mod">
          <ac:chgData name="Kai Hesselmann" userId="4fc0911e-7d2f-44b0-be88-dbe7fe0fce87" providerId="ADAL" clId="{C4212D16-8660-4F3C-B175-18DF88181C40}" dt="2021-08-11T09:10:04.139" v="334" actId="207"/>
          <ac:spMkLst>
            <pc:docMk/>
            <pc:sldMk cId="4044144393" sldId="420"/>
            <ac:spMk id="5" creationId="{6CFA2393-CF03-4540-ACBE-EAEF5F258263}"/>
          </ac:spMkLst>
        </pc:spChg>
      </pc:sldChg>
      <pc:sldChg chg="delSp modSp mod delCm">
        <pc:chgData name="Kai Hesselmann" userId="4fc0911e-7d2f-44b0-be88-dbe7fe0fce87" providerId="ADAL" clId="{C4212D16-8660-4F3C-B175-18DF88181C40}" dt="2021-08-30T08:59:01.118" v="763"/>
        <pc:sldMkLst>
          <pc:docMk/>
          <pc:sldMk cId="2360542653" sldId="422"/>
        </pc:sldMkLst>
        <pc:spChg chg="del">
          <ac:chgData name="Kai Hesselmann" userId="4fc0911e-7d2f-44b0-be88-dbe7fe0fce87" providerId="ADAL" clId="{C4212D16-8660-4F3C-B175-18DF88181C40}" dt="2021-08-12T08:27:07.494" v="700" actId="478"/>
          <ac:spMkLst>
            <pc:docMk/>
            <pc:sldMk cId="2360542653" sldId="422"/>
            <ac:spMk id="7" creationId="{5DCF0B22-3C97-4D17-AD4A-2438EC229FE4}"/>
          </ac:spMkLst>
        </pc:spChg>
        <pc:spChg chg="mod">
          <ac:chgData name="Kai Hesselmann" userId="4fc0911e-7d2f-44b0-be88-dbe7fe0fce87" providerId="ADAL" clId="{C4212D16-8660-4F3C-B175-18DF88181C40}" dt="2021-08-11T09:01:50.063" v="272" actId="20577"/>
          <ac:spMkLst>
            <pc:docMk/>
            <pc:sldMk cId="2360542653" sldId="422"/>
            <ac:spMk id="32" creationId="{89E9A626-8823-4EE8-AA8F-F2BFEF755319}"/>
          </ac:spMkLst>
        </pc:spChg>
        <pc:spChg chg="mod">
          <ac:chgData name="Kai Hesselmann" userId="4fc0911e-7d2f-44b0-be88-dbe7fe0fce87" providerId="ADAL" clId="{C4212D16-8660-4F3C-B175-18DF88181C40}" dt="2021-08-11T09:01:13.755" v="266" actId="20577"/>
          <ac:spMkLst>
            <pc:docMk/>
            <pc:sldMk cId="2360542653" sldId="422"/>
            <ac:spMk id="39" creationId="{93F50548-4499-466B-839A-A13C253F57C7}"/>
          </ac:spMkLst>
        </pc:spChg>
        <pc:picChg chg="mod">
          <ac:chgData name="Kai Hesselmann" userId="4fc0911e-7d2f-44b0-be88-dbe7fe0fce87" providerId="ADAL" clId="{C4212D16-8660-4F3C-B175-18DF88181C40}" dt="2021-08-30T08:59:01.118" v="763"/>
          <ac:picMkLst>
            <pc:docMk/>
            <pc:sldMk cId="2360542653" sldId="422"/>
            <ac:picMk id="8" creationId="{9BFE1CDC-C414-4560-AA15-3A602B493353}"/>
          </ac:picMkLst>
        </pc:picChg>
      </pc:sldChg>
      <pc:sldChg chg="modSp mod">
        <pc:chgData name="Kai Hesselmann" userId="4fc0911e-7d2f-44b0-be88-dbe7fe0fce87" providerId="ADAL" clId="{C4212D16-8660-4F3C-B175-18DF88181C40}" dt="2021-08-11T13:47:58.074" v="526" actId="20577"/>
        <pc:sldMkLst>
          <pc:docMk/>
          <pc:sldMk cId="2847731618" sldId="424"/>
        </pc:sldMkLst>
        <pc:spChg chg="mod">
          <ac:chgData name="Kai Hesselmann" userId="4fc0911e-7d2f-44b0-be88-dbe7fe0fce87" providerId="ADAL" clId="{C4212D16-8660-4F3C-B175-18DF88181C40}" dt="2021-08-11T13:47:58.074" v="526" actId="20577"/>
          <ac:spMkLst>
            <pc:docMk/>
            <pc:sldMk cId="2847731618" sldId="424"/>
            <ac:spMk id="6" creationId="{2D832F08-53D5-4A06-AC07-8208061A491B}"/>
          </ac:spMkLst>
        </pc:spChg>
        <pc:spChg chg="mod">
          <ac:chgData name="Kai Hesselmann" userId="4fc0911e-7d2f-44b0-be88-dbe7fe0fce87" providerId="ADAL" clId="{C4212D16-8660-4F3C-B175-18DF88181C40}" dt="2021-08-11T13:45:16.023" v="470" actId="20577"/>
          <ac:spMkLst>
            <pc:docMk/>
            <pc:sldMk cId="2847731618" sldId="424"/>
            <ac:spMk id="28" creationId="{F089BE09-DE16-4AC8-A8C8-D497828EE181}"/>
          </ac:spMkLst>
        </pc:spChg>
      </pc:sldChg>
    </pc:docChg>
  </pc:docChgLst>
  <pc:docChgLst>
    <pc:chgData name="Nicolas von Westphalen" userId="4eb7a7cb-d831-41d5-8404-3def3e43d49f" providerId="ADAL" clId="{EBDA1B7A-D2CC-43CE-8ECB-EBB1F5234407}"/>
    <pc:docChg chg="custSel modSld">
      <pc:chgData name="Nicolas von Westphalen" userId="4eb7a7cb-d831-41d5-8404-3def3e43d49f" providerId="ADAL" clId="{EBDA1B7A-D2CC-43CE-8ECB-EBB1F5234407}" dt="2022-08-15T16:16:05.441" v="7" actId="1076"/>
      <pc:docMkLst>
        <pc:docMk/>
      </pc:docMkLst>
      <pc:sldChg chg="addSp delSp modSp mod">
        <pc:chgData name="Nicolas von Westphalen" userId="4eb7a7cb-d831-41d5-8404-3def3e43d49f" providerId="ADAL" clId="{EBDA1B7A-D2CC-43CE-8ECB-EBB1F5234407}" dt="2022-08-15T16:16:05.441" v="7" actId="1076"/>
        <pc:sldMkLst>
          <pc:docMk/>
          <pc:sldMk cId="1521640596" sldId="410"/>
        </pc:sldMkLst>
        <pc:spChg chg="add del mod">
          <ac:chgData name="Nicolas von Westphalen" userId="4eb7a7cb-d831-41d5-8404-3def3e43d49f" providerId="ADAL" clId="{EBDA1B7A-D2CC-43CE-8ECB-EBB1F5234407}" dt="2022-08-15T16:15:02.072" v="5" actId="478"/>
          <ac:spMkLst>
            <pc:docMk/>
            <pc:sldMk cId="1521640596" sldId="410"/>
            <ac:spMk id="4" creationId="{18B82130-EE7C-B5AC-3021-AF2E1CAC1BEC}"/>
          </ac:spMkLst>
        </pc:spChg>
        <pc:spChg chg="mod">
          <ac:chgData name="Nicolas von Westphalen" userId="4eb7a7cb-d831-41d5-8404-3def3e43d49f" providerId="ADAL" clId="{EBDA1B7A-D2CC-43CE-8ECB-EBB1F5234407}" dt="2022-08-15T16:16:05.441" v="7" actId="1076"/>
          <ac:spMkLst>
            <pc:docMk/>
            <pc:sldMk cId="1521640596" sldId="410"/>
            <ac:spMk id="6" creationId="{3C8DF6F6-A708-410A-BC8A-A7BE4A82D9B8}"/>
          </ac:spMkLst>
        </pc:spChg>
        <pc:picChg chg="mod">
          <ac:chgData name="Nicolas von Westphalen" userId="4eb7a7cb-d831-41d5-8404-3def3e43d49f" providerId="ADAL" clId="{EBDA1B7A-D2CC-43CE-8ECB-EBB1F5234407}" dt="2022-08-15T16:14:25.806" v="0" actId="1076"/>
          <ac:picMkLst>
            <pc:docMk/>
            <pc:sldMk cId="1521640596" sldId="410"/>
            <ac:picMk id="3" creationId="{E00159E5-9B79-6B4F-B4C5-FFF64EBE48C4}"/>
          </ac:picMkLst>
        </pc:picChg>
      </pc:sldChg>
    </pc:docChg>
  </pc:docChgLst>
  <pc:docChgLst>
    <pc:chgData name="Nicolas von Westphalen" userId="4eb7a7cb-d831-41d5-8404-3def3e43d49f" providerId="ADAL" clId="{EFCFAE47-711F-4614-A3FB-CC66D8A49B94}"/>
    <pc:docChg chg="undo custSel addSld delSld modSld">
      <pc:chgData name="Nicolas von Westphalen" userId="4eb7a7cb-d831-41d5-8404-3def3e43d49f" providerId="ADAL" clId="{EFCFAE47-711F-4614-A3FB-CC66D8A49B94}" dt="2021-08-11T13:38:38.324" v="678" actId="478"/>
      <pc:docMkLst>
        <pc:docMk/>
      </pc:docMkLst>
      <pc:sldChg chg="addSp delSp modSp del mod">
        <pc:chgData name="Nicolas von Westphalen" userId="4eb7a7cb-d831-41d5-8404-3def3e43d49f" providerId="ADAL" clId="{EFCFAE47-711F-4614-A3FB-CC66D8A49B94}" dt="2021-08-11T08:51:31.445" v="46" actId="47"/>
        <pc:sldMkLst>
          <pc:docMk/>
          <pc:sldMk cId="597819225" sldId="423"/>
        </pc:sldMkLst>
        <pc:spChg chg="add mod">
          <ac:chgData name="Nicolas von Westphalen" userId="4eb7a7cb-d831-41d5-8404-3def3e43d49f" providerId="ADAL" clId="{EFCFAE47-711F-4614-A3FB-CC66D8A49B94}" dt="2021-08-10T17:31:00.348" v="45" actId="1076"/>
          <ac:spMkLst>
            <pc:docMk/>
            <pc:sldMk cId="597819225" sldId="423"/>
            <ac:spMk id="2" creationId="{22B873C5-893D-48C0-9315-75266E46D6AD}"/>
          </ac:spMkLst>
        </pc:spChg>
        <pc:spChg chg="del mod">
          <ac:chgData name="Nicolas von Westphalen" userId="4eb7a7cb-d831-41d5-8404-3def3e43d49f" providerId="ADAL" clId="{EFCFAE47-711F-4614-A3FB-CC66D8A49B94}" dt="2021-08-10T17:17:12.680" v="5" actId="478"/>
          <ac:spMkLst>
            <pc:docMk/>
            <pc:sldMk cId="597819225" sldId="423"/>
            <ac:spMk id="5" creationId="{6CFA2393-CF03-4540-ACBE-EAEF5F258263}"/>
          </ac:spMkLst>
        </pc:spChg>
        <pc:spChg chg="del">
          <ac:chgData name="Nicolas von Westphalen" userId="4eb7a7cb-d831-41d5-8404-3def3e43d49f" providerId="ADAL" clId="{EFCFAE47-711F-4614-A3FB-CC66D8A49B94}" dt="2021-08-10T17:17:48.453" v="8" actId="478"/>
          <ac:spMkLst>
            <pc:docMk/>
            <pc:sldMk cId="597819225" sldId="423"/>
            <ac:spMk id="19" creationId="{4ED2BFB4-31DC-E14C-A063-2FA9505D28FD}"/>
          </ac:spMkLst>
        </pc:spChg>
        <pc:spChg chg="del">
          <ac:chgData name="Nicolas von Westphalen" userId="4eb7a7cb-d831-41d5-8404-3def3e43d49f" providerId="ADAL" clId="{EFCFAE47-711F-4614-A3FB-CC66D8A49B94}" dt="2021-08-10T17:17:53.379" v="9" actId="478"/>
          <ac:spMkLst>
            <pc:docMk/>
            <pc:sldMk cId="597819225" sldId="423"/>
            <ac:spMk id="21" creationId="{A65A0CAC-842F-AC4F-8347-A3EB793097B1}"/>
          </ac:spMkLst>
        </pc:spChg>
        <pc:spChg chg="del">
          <ac:chgData name="Nicolas von Westphalen" userId="4eb7a7cb-d831-41d5-8404-3def3e43d49f" providerId="ADAL" clId="{EFCFAE47-711F-4614-A3FB-CC66D8A49B94}" dt="2021-08-10T17:17:55.737" v="10" actId="478"/>
          <ac:spMkLst>
            <pc:docMk/>
            <pc:sldMk cId="597819225" sldId="423"/>
            <ac:spMk id="28" creationId="{F089BE09-DE16-4AC8-A8C8-D497828EE181}"/>
          </ac:spMkLst>
        </pc:spChg>
        <pc:picChg chg="del mod">
          <ac:chgData name="Nicolas von Westphalen" userId="4eb7a7cb-d831-41d5-8404-3def3e43d49f" providerId="ADAL" clId="{EFCFAE47-711F-4614-A3FB-CC66D8A49B94}" dt="2021-08-10T17:17:15.787" v="7" actId="478"/>
          <ac:picMkLst>
            <pc:docMk/>
            <pc:sldMk cId="597819225" sldId="423"/>
            <ac:picMk id="3" creationId="{CD758EA9-300E-B144-B1FF-03540E55164E}"/>
          </ac:picMkLst>
        </pc:picChg>
      </pc:sldChg>
      <pc:sldChg chg="addSp delSp modSp add mod">
        <pc:chgData name="Nicolas von Westphalen" userId="4eb7a7cb-d831-41d5-8404-3def3e43d49f" providerId="ADAL" clId="{EFCFAE47-711F-4614-A3FB-CC66D8A49B94}" dt="2021-08-11T13:38:38.324" v="678" actId="478"/>
        <pc:sldMkLst>
          <pc:docMk/>
          <pc:sldMk cId="2847731618" sldId="424"/>
        </pc:sldMkLst>
        <pc:spChg chg="add del">
          <ac:chgData name="Nicolas von Westphalen" userId="4eb7a7cb-d831-41d5-8404-3def3e43d49f" providerId="ADAL" clId="{EFCFAE47-711F-4614-A3FB-CC66D8A49B94}" dt="2021-08-11T08:55:13.683" v="62"/>
          <ac:spMkLst>
            <pc:docMk/>
            <pc:sldMk cId="2847731618" sldId="424"/>
            <ac:spMk id="2" creationId="{B92ADC12-F7DB-4AE8-81A6-25DC304017A2}"/>
          </ac:spMkLst>
        </pc:spChg>
        <pc:spChg chg="add del">
          <ac:chgData name="Nicolas von Westphalen" userId="4eb7a7cb-d831-41d5-8404-3def3e43d49f" providerId="ADAL" clId="{EFCFAE47-711F-4614-A3FB-CC66D8A49B94}" dt="2021-08-11T08:55:13.683" v="62"/>
          <ac:spMkLst>
            <pc:docMk/>
            <pc:sldMk cId="2847731618" sldId="424"/>
            <ac:spMk id="4" creationId="{A5BB0FDC-7A24-4625-BE6F-CD9F4C8D5C93}"/>
          </ac:spMkLst>
        </pc:spChg>
        <pc:spChg chg="mod">
          <ac:chgData name="Nicolas von Westphalen" userId="4eb7a7cb-d831-41d5-8404-3def3e43d49f" providerId="ADAL" clId="{EFCFAE47-711F-4614-A3FB-CC66D8A49B94}" dt="2021-08-11T08:57:06.040" v="72" actId="14100"/>
          <ac:spMkLst>
            <pc:docMk/>
            <pc:sldMk cId="2847731618" sldId="424"/>
            <ac:spMk id="5" creationId="{6CFA2393-CF03-4540-ACBE-EAEF5F258263}"/>
          </ac:spMkLst>
        </pc:spChg>
        <pc:spChg chg="add del mod">
          <ac:chgData name="Nicolas von Westphalen" userId="4eb7a7cb-d831-41d5-8404-3def3e43d49f" providerId="ADAL" clId="{EFCFAE47-711F-4614-A3FB-CC66D8A49B94}" dt="2021-08-11T13:17:28.907" v="672" actId="113"/>
          <ac:spMkLst>
            <pc:docMk/>
            <pc:sldMk cId="2847731618" sldId="424"/>
            <ac:spMk id="6" creationId="{2D832F08-53D5-4A06-AC07-8208061A491B}"/>
          </ac:spMkLst>
        </pc:spChg>
        <pc:spChg chg="add del">
          <ac:chgData name="Nicolas von Westphalen" userId="4eb7a7cb-d831-41d5-8404-3def3e43d49f" providerId="ADAL" clId="{EFCFAE47-711F-4614-A3FB-CC66D8A49B94}" dt="2021-08-11T08:55:13.683" v="62"/>
          <ac:spMkLst>
            <pc:docMk/>
            <pc:sldMk cId="2847731618" sldId="424"/>
            <ac:spMk id="8" creationId="{0530A65F-6FFD-4690-95AF-4AFAD7A84BA1}"/>
          </ac:spMkLst>
        </pc:spChg>
        <pc:spChg chg="del">
          <ac:chgData name="Nicolas von Westphalen" userId="4eb7a7cb-d831-41d5-8404-3def3e43d49f" providerId="ADAL" clId="{EFCFAE47-711F-4614-A3FB-CC66D8A49B94}" dt="2021-08-11T13:38:38.324" v="678" actId="478"/>
          <ac:spMkLst>
            <pc:docMk/>
            <pc:sldMk cId="2847731618" sldId="424"/>
            <ac:spMk id="19" creationId="{4ED2BFB4-31DC-E14C-A063-2FA9505D28FD}"/>
          </ac:spMkLst>
        </pc:spChg>
        <pc:spChg chg="del mod">
          <ac:chgData name="Nicolas von Westphalen" userId="4eb7a7cb-d831-41d5-8404-3def3e43d49f" providerId="ADAL" clId="{EFCFAE47-711F-4614-A3FB-CC66D8A49B94}" dt="2021-08-11T13:38:35.379" v="677" actId="478"/>
          <ac:spMkLst>
            <pc:docMk/>
            <pc:sldMk cId="2847731618" sldId="424"/>
            <ac:spMk id="21" creationId="{A65A0CAC-842F-AC4F-8347-A3EB793097B1}"/>
          </ac:spMkLst>
        </pc:spChg>
      </pc:sldChg>
      <pc:sldChg chg="add del">
        <pc:chgData name="Nicolas von Westphalen" userId="4eb7a7cb-d831-41d5-8404-3def3e43d49f" providerId="ADAL" clId="{EFCFAE47-711F-4614-A3FB-CC66D8A49B94}" dt="2021-08-11T09:27:41.151" v="74" actId="2696"/>
        <pc:sldMkLst>
          <pc:docMk/>
          <pc:sldMk cId="2024498840" sldId="42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DF1BC-0DC3-4B9B-B1C8-844F5BEC6096}" type="datetimeFigureOut">
              <a:rPr lang="de-DE" smtClean="0"/>
              <a:pPr/>
              <a:t>15.08.2022</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B5E1EC-4CEC-4A3F-9A96-D72A9E51C098}" type="slidenum">
              <a:rPr lang="de-DE" smtClean="0"/>
              <a:pPr/>
              <a:t>‹Nr.›</a:t>
            </a:fld>
            <a:endParaRPr lang="de-DE" dirty="0"/>
          </a:p>
        </p:txBody>
      </p:sp>
    </p:spTree>
    <p:extLst>
      <p:ext uri="{BB962C8B-B14F-4D97-AF65-F5344CB8AC3E}">
        <p14:creationId xmlns:p14="http://schemas.microsoft.com/office/powerpoint/2010/main" val="1622005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75B5E1EC-4CEC-4A3F-9A96-D72A9E51C098}" type="slidenum">
              <a:rPr lang="de-DE" smtClean="0"/>
              <a:pPr/>
              <a:t>1</a:t>
            </a:fld>
            <a:endParaRPr lang="de-DE" dirty="0"/>
          </a:p>
        </p:txBody>
      </p:sp>
    </p:spTree>
    <p:extLst>
      <p:ext uri="{BB962C8B-B14F-4D97-AF65-F5344CB8AC3E}">
        <p14:creationId xmlns:p14="http://schemas.microsoft.com/office/powerpoint/2010/main" val="626475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5B5E1EC-4CEC-4A3F-9A96-D72A9E51C098}" type="slidenum">
              <a:rPr lang="de-DE" smtClean="0"/>
              <a:pPr/>
              <a:t>2</a:t>
            </a:fld>
            <a:endParaRPr lang="de-DE" dirty="0"/>
          </a:p>
        </p:txBody>
      </p:sp>
    </p:spTree>
    <p:extLst>
      <p:ext uri="{BB962C8B-B14F-4D97-AF65-F5344CB8AC3E}">
        <p14:creationId xmlns:p14="http://schemas.microsoft.com/office/powerpoint/2010/main" val="2290299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496B68-026D-46DC-88AE-B8EA52647373}"/>
              </a:ext>
            </a:extLst>
          </p:cNvPr>
          <p:cNvSpPr>
            <a:spLocks noGrp="1"/>
          </p:cNvSpPr>
          <p:nvPr>
            <p:ph type="ctrTitle"/>
          </p:nvPr>
        </p:nvSpPr>
        <p:spPr>
          <a:xfrm>
            <a:off x="539261" y="1855061"/>
            <a:ext cx="9144000" cy="2387600"/>
          </a:xfrm>
        </p:spPr>
        <p:txBody>
          <a:bodyPr anchor="b"/>
          <a:lstStyle>
            <a:lvl1pPr algn="l">
              <a:defRPr sz="6000">
                <a:latin typeface="Open Sans" panose="020B0606030504020204"/>
              </a:defRPr>
            </a:lvl1pPr>
          </a:lstStyle>
          <a:p>
            <a:r>
              <a:rPr lang="de-DE"/>
              <a:t>Mastertitelformat bearbeiten</a:t>
            </a:r>
          </a:p>
        </p:txBody>
      </p:sp>
      <p:sp>
        <p:nvSpPr>
          <p:cNvPr id="3" name="Untertitel 2">
            <a:extLst>
              <a:ext uri="{FF2B5EF4-FFF2-40B4-BE49-F238E27FC236}">
                <a16:creationId xmlns:a16="http://schemas.microsoft.com/office/drawing/2014/main" id="{0AFB67FF-6AA8-4326-96FD-F035A35D0F31}"/>
              </a:ext>
            </a:extLst>
          </p:cNvPr>
          <p:cNvSpPr>
            <a:spLocks noGrp="1"/>
          </p:cNvSpPr>
          <p:nvPr>
            <p:ph type="subTitle" idx="1"/>
          </p:nvPr>
        </p:nvSpPr>
        <p:spPr>
          <a:xfrm>
            <a:off x="539261" y="4350368"/>
            <a:ext cx="9144000" cy="942599"/>
          </a:xfrm>
        </p:spPr>
        <p:txBody>
          <a:bodyPr/>
          <a:lstStyle>
            <a:lvl1pPr marL="0" indent="0" algn="l">
              <a:buNone/>
              <a:defRPr sz="2400">
                <a:latin typeface="Open Sans" panose="020B060603050402020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Tree>
    <p:extLst>
      <p:ext uri="{BB962C8B-B14F-4D97-AF65-F5344CB8AC3E}">
        <p14:creationId xmlns:p14="http://schemas.microsoft.com/office/powerpoint/2010/main" val="4228418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3A9E03-619C-47C1-B933-8A5360B86792}"/>
              </a:ext>
            </a:extLst>
          </p:cNvPr>
          <p:cNvSpPr>
            <a:spLocks noGrp="1"/>
          </p:cNvSpPr>
          <p:nvPr>
            <p:ph type="title" hasCustomPrompt="1"/>
          </p:nvPr>
        </p:nvSpPr>
        <p:spPr>
          <a:xfrm>
            <a:off x="302808" y="268495"/>
            <a:ext cx="8063999" cy="723742"/>
          </a:xfrm>
        </p:spPr>
        <p:txBody>
          <a:bodyPr>
            <a:noAutofit/>
          </a:bodyPr>
          <a:lstStyle>
            <a:lvl1pPr>
              <a:defRPr>
                <a:latin typeface="Open Sans" panose="020B0606030504020204"/>
              </a:defRPr>
            </a:lvl1pPr>
          </a:lstStyle>
          <a:p>
            <a:r>
              <a:rPr lang="de-DE" sz="2400" b="1">
                <a:solidFill>
                  <a:schemeClr val="accent1"/>
                </a:solidFill>
              </a:rPr>
              <a:t>X | </a:t>
            </a:r>
            <a:r>
              <a:rPr lang="de-DE" sz="2400" b="1">
                <a:solidFill>
                  <a:schemeClr val="tx1">
                    <a:lumMod val="75000"/>
                    <a:lumOff val="25000"/>
                  </a:schemeClr>
                </a:solidFill>
              </a:rPr>
              <a:t>ÜBERSCHRIFT</a:t>
            </a:r>
            <a:endParaRPr lang="de-DE"/>
          </a:p>
        </p:txBody>
      </p:sp>
      <p:cxnSp>
        <p:nvCxnSpPr>
          <p:cNvPr id="6" name="Gerader Verbinder 5">
            <a:extLst>
              <a:ext uri="{FF2B5EF4-FFF2-40B4-BE49-F238E27FC236}">
                <a16:creationId xmlns:a16="http://schemas.microsoft.com/office/drawing/2014/main" id="{115A3631-BFA4-438B-B072-CB86CA983798}"/>
              </a:ext>
            </a:extLst>
          </p:cNvPr>
          <p:cNvCxnSpPr>
            <a:cxnSpLocks/>
          </p:cNvCxnSpPr>
          <p:nvPr userDrawn="1"/>
        </p:nvCxnSpPr>
        <p:spPr>
          <a:xfrm>
            <a:off x="302807" y="992236"/>
            <a:ext cx="8064000" cy="1"/>
          </a:xfrm>
          <a:prstGeom prst="line">
            <a:avLst/>
          </a:prstGeom>
          <a:ln w="3175">
            <a:solidFill>
              <a:schemeClr val="accent1"/>
            </a:solidFill>
          </a:ln>
        </p:spPr>
        <p:style>
          <a:lnRef idx="1">
            <a:schemeClr val="accent3"/>
          </a:lnRef>
          <a:fillRef idx="0">
            <a:schemeClr val="accent3"/>
          </a:fillRef>
          <a:effectRef idx="0">
            <a:schemeClr val="accent3"/>
          </a:effectRef>
          <a:fontRef idx="minor">
            <a:schemeClr val="tx1"/>
          </a:fontRef>
        </p:style>
      </p:cxnSp>
      <p:pic>
        <p:nvPicPr>
          <p:cNvPr id="4" name="Grafik 3" descr="Ein Bild, das Zeichnung enthält.&#10;&#10;Automatisch generierte Beschreibung">
            <a:extLst>
              <a:ext uri="{FF2B5EF4-FFF2-40B4-BE49-F238E27FC236}">
                <a16:creationId xmlns:a16="http://schemas.microsoft.com/office/drawing/2014/main" id="{AEB771B0-52FD-460B-A399-363E37A37B9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6241"/>
          <a:stretch/>
        </p:blipFill>
        <p:spPr>
          <a:xfrm>
            <a:off x="9188315" y="185665"/>
            <a:ext cx="1882140" cy="501851"/>
          </a:xfrm>
          <a:prstGeom prst="rect">
            <a:avLst/>
          </a:prstGeom>
          <a:solidFill>
            <a:schemeClr val="bg1"/>
          </a:solidFill>
          <a:ln>
            <a:noFill/>
          </a:ln>
        </p:spPr>
      </p:pic>
      <p:sp>
        <p:nvSpPr>
          <p:cNvPr id="5" name="Rechteck 4">
            <a:extLst>
              <a:ext uri="{FF2B5EF4-FFF2-40B4-BE49-F238E27FC236}">
                <a16:creationId xmlns:a16="http://schemas.microsoft.com/office/drawing/2014/main" id="{A01C87CD-34E4-4B29-B4CA-1387A93D21FA}"/>
              </a:ext>
            </a:extLst>
          </p:cNvPr>
          <p:cNvSpPr/>
          <p:nvPr userDrawn="1"/>
        </p:nvSpPr>
        <p:spPr>
          <a:xfrm>
            <a:off x="-314325" y="992236"/>
            <a:ext cx="144000" cy="144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Rechteck 7">
            <a:extLst>
              <a:ext uri="{FF2B5EF4-FFF2-40B4-BE49-F238E27FC236}">
                <a16:creationId xmlns:a16="http://schemas.microsoft.com/office/drawing/2014/main" id="{3B6A152B-2144-445B-AF6A-5746F5B42A8B}"/>
              </a:ext>
            </a:extLst>
          </p:cNvPr>
          <p:cNvSpPr/>
          <p:nvPr userDrawn="1"/>
        </p:nvSpPr>
        <p:spPr>
          <a:xfrm>
            <a:off x="-314325" y="6350158"/>
            <a:ext cx="144000" cy="144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9" name="Rechteck 8">
            <a:extLst>
              <a:ext uri="{FF2B5EF4-FFF2-40B4-BE49-F238E27FC236}">
                <a16:creationId xmlns:a16="http://schemas.microsoft.com/office/drawing/2014/main" id="{587D8666-E68B-4150-AE6E-F4335944B12A}"/>
              </a:ext>
            </a:extLst>
          </p:cNvPr>
          <p:cNvSpPr/>
          <p:nvPr userDrawn="1"/>
        </p:nvSpPr>
        <p:spPr>
          <a:xfrm>
            <a:off x="12353925" y="6350158"/>
            <a:ext cx="144000" cy="144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1" name="Rechteck 10">
            <a:extLst>
              <a:ext uri="{FF2B5EF4-FFF2-40B4-BE49-F238E27FC236}">
                <a16:creationId xmlns:a16="http://schemas.microsoft.com/office/drawing/2014/main" id="{A8441003-6186-46FE-9AA2-4CB29BB253C3}"/>
              </a:ext>
            </a:extLst>
          </p:cNvPr>
          <p:cNvSpPr/>
          <p:nvPr userDrawn="1"/>
        </p:nvSpPr>
        <p:spPr>
          <a:xfrm>
            <a:off x="12353925" y="992236"/>
            <a:ext cx="144000" cy="144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2" name="Rechteck 11">
            <a:extLst>
              <a:ext uri="{FF2B5EF4-FFF2-40B4-BE49-F238E27FC236}">
                <a16:creationId xmlns:a16="http://schemas.microsoft.com/office/drawing/2014/main" id="{2B29BEFC-3C94-440E-87D5-12EF7B1CB2AE}"/>
              </a:ext>
            </a:extLst>
          </p:cNvPr>
          <p:cNvSpPr/>
          <p:nvPr userDrawn="1"/>
        </p:nvSpPr>
        <p:spPr>
          <a:xfrm>
            <a:off x="-314325" y="2911633"/>
            <a:ext cx="144000" cy="144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Rechteck 12">
            <a:extLst>
              <a:ext uri="{FF2B5EF4-FFF2-40B4-BE49-F238E27FC236}">
                <a16:creationId xmlns:a16="http://schemas.microsoft.com/office/drawing/2014/main" id="{958F18A3-B551-4884-85E4-B03D180A785D}"/>
              </a:ext>
            </a:extLst>
          </p:cNvPr>
          <p:cNvSpPr/>
          <p:nvPr userDrawn="1"/>
        </p:nvSpPr>
        <p:spPr>
          <a:xfrm>
            <a:off x="-314325" y="3730368"/>
            <a:ext cx="144000" cy="144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4" name="Rechteck 13">
            <a:extLst>
              <a:ext uri="{FF2B5EF4-FFF2-40B4-BE49-F238E27FC236}">
                <a16:creationId xmlns:a16="http://schemas.microsoft.com/office/drawing/2014/main" id="{EDC0DCA3-4B3D-47B8-8ED6-9683830B9727}"/>
              </a:ext>
            </a:extLst>
          </p:cNvPr>
          <p:cNvSpPr/>
          <p:nvPr userDrawn="1"/>
        </p:nvSpPr>
        <p:spPr>
          <a:xfrm>
            <a:off x="4764550" y="-308250"/>
            <a:ext cx="144000" cy="144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Rechteck 14">
            <a:extLst>
              <a:ext uri="{FF2B5EF4-FFF2-40B4-BE49-F238E27FC236}">
                <a16:creationId xmlns:a16="http://schemas.microsoft.com/office/drawing/2014/main" id="{648D9358-DC66-4A9E-BEB0-18830B87959C}"/>
              </a:ext>
            </a:extLst>
          </p:cNvPr>
          <p:cNvSpPr/>
          <p:nvPr userDrawn="1"/>
        </p:nvSpPr>
        <p:spPr>
          <a:xfrm>
            <a:off x="5952000" y="-308250"/>
            <a:ext cx="144000" cy="144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3321383282"/>
      </p:ext>
    </p:extLst>
  </p:cSld>
  <p:clrMapOvr>
    <a:masterClrMapping/>
  </p:clrMapOvr>
  <p:extLst>
    <p:ext uri="{DCECCB84-F9BA-43D5-87BE-67443E8EF086}">
      <p15:sldGuideLst xmlns:p15="http://schemas.microsoft.com/office/powerpoint/2012/main">
        <p15:guide id="1" orient="horz" pos="1842" userDrawn="1">
          <p15:clr>
            <a:srgbClr val="FBAE40"/>
          </p15:clr>
        </p15:guide>
        <p15:guide id="2" pos="3840" userDrawn="1">
          <p15:clr>
            <a:srgbClr val="FBAE40"/>
          </p15:clr>
        </p15:guide>
        <p15:guide id="3" orient="horz" pos="2432" userDrawn="1">
          <p15:clr>
            <a:srgbClr val="FBAE40"/>
          </p15:clr>
        </p15:guide>
        <p15:guide id="4" orient="horz" pos="618" userDrawn="1">
          <p15:clr>
            <a:srgbClr val="FBAE40"/>
          </p15:clr>
        </p15:guide>
        <p15:guide id="5" orient="horz" pos="3997" userDrawn="1">
          <p15:clr>
            <a:srgbClr val="FBAE40"/>
          </p15:clr>
        </p15:guide>
        <p15:guide id="6" orient="horz" pos="4088" userDrawn="1">
          <p15:clr>
            <a:srgbClr val="FBAE40"/>
          </p15:clr>
        </p15:guide>
        <p15:guide id="7" pos="189" userDrawn="1">
          <p15:clr>
            <a:srgbClr val="FBAE40"/>
          </p15:clr>
        </p15:guide>
        <p15:guide id="8" pos="7491" userDrawn="1">
          <p15:clr>
            <a:srgbClr val="FBAE40"/>
          </p15:clr>
        </p15:guide>
        <p15:guide id="9" pos="3092" userDrawn="1">
          <p15:clr>
            <a:srgbClr val="FBAE40"/>
          </p15:clr>
        </p15:guide>
        <p15:guide id="10" orient="horz" pos="527"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5560E538-E9E9-4EC6-898B-D18E0315BCB4}"/>
              </a:ext>
            </a:extLst>
          </p:cNvPr>
          <p:cNvSpPr>
            <a:spLocks noGrp="1"/>
          </p:cNvSpPr>
          <p:nvPr>
            <p:ph type="title"/>
          </p:nvPr>
        </p:nvSpPr>
        <p:spPr>
          <a:xfrm>
            <a:off x="302807" y="125620"/>
            <a:ext cx="9862273" cy="723742"/>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C1EEC2A5-56CF-471E-9E4F-A6B521937B66}"/>
              </a:ext>
            </a:extLst>
          </p:cNvPr>
          <p:cNvSpPr>
            <a:spLocks noGrp="1"/>
          </p:cNvSpPr>
          <p:nvPr>
            <p:ph type="body" idx="1"/>
          </p:nvPr>
        </p:nvSpPr>
        <p:spPr>
          <a:xfrm>
            <a:off x="302807" y="1101883"/>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Foliennummernplatzhalter 5">
            <a:extLst>
              <a:ext uri="{FF2B5EF4-FFF2-40B4-BE49-F238E27FC236}">
                <a16:creationId xmlns:a16="http://schemas.microsoft.com/office/drawing/2014/main" id="{DAB30C43-6F8F-45B1-9601-A1C1615B281C}"/>
              </a:ext>
            </a:extLst>
          </p:cNvPr>
          <p:cNvSpPr>
            <a:spLocks noGrp="1"/>
          </p:cNvSpPr>
          <p:nvPr>
            <p:ph type="sldNum" sz="quarter" idx="4"/>
          </p:nvPr>
        </p:nvSpPr>
        <p:spPr>
          <a:xfrm>
            <a:off x="9165014" y="5756117"/>
            <a:ext cx="2743200" cy="365125"/>
          </a:xfrm>
          <a:prstGeom prst="rect">
            <a:avLst/>
          </a:prstGeom>
        </p:spPr>
        <p:txBody>
          <a:bodyPr/>
          <a:lstStyle>
            <a:lvl1pPr>
              <a:defRPr sz="900">
                <a:latin typeface="Open Sans" panose="020B0606030504020204"/>
              </a:defRPr>
            </a:lvl1pPr>
          </a:lstStyle>
          <a:p>
            <a:pPr algn="r"/>
            <a:r>
              <a:rPr lang="de-DE" dirty="0"/>
              <a:t>Seite </a:t>
            </a:r>
            <a:fld id="{67489CC3-7238-444E-A7A9-4B5CBD2CEC7D}" type="slidenum">
              <a:rPr lang="de-DE" smtClean="0"/>
              <a:pPr algn="r"/>
              <a:t>‹Nr.›</a:t>
            </a:fld>
            <a:endParaRPr lang="de-DE" dirty="0"/>
          </a:p>
        </p:txBody>
      </p:sp>
      <p:sp>
        <p:nvSpPr>
          <p:cNvPr id="9" name="Fußzeilenplatzhalter 4">
            <a:extLst>
              <a:ext uri="{FF2B5EF4-FFF2-40B4-BE49-F238E27FC236}">
                <a16:creationId xmlns:a16="http://schemas.microsoft.com/office/drawing/2014/main" id="{6027D352-F0E4-4C90-9E3A-3AD3B2ED2B82}"/>
              </a:ext>
            </a:extLst>
          </p:cNvPr>
          <p:cNvSpPr txBox="1">
            <a:spLocks/>
          </p:cNvSpPr>
          <p:nvPr userDrawn="1"/>
        </p:nvSpPr>
        <p:spPr>
          <a:xfrm>
            <a:off x="9145964" y="6548597"/>
            <a:ext cx="3091510" cy="365125"/>
          </a:xfrm>
          <a:prstGeom prst="rect">
            <a:avLst/>
          </a:prstGeom>
        </p:spPr>
        <p:txBody>
          <a:bodyPr vert="horz" lIns="91440" tIns="45720" rIns="91440" bIns="45720" rtlCol="0" anchor="ctr"/>
          <a:lstStyle>
            <a:defPPr>
              <a:defRPr lang="de-DE"/>
            </a:defPPr>
            <a:lvl1pPr marL="0" algn="l" defTabSz="914400" rtl="0" eaLnBrk="1" latinLnBrk="0" hangingPunct="1">
              <a:defRPr sz="900" kern="1200">
                <a:solidFill>
                  <a:schemeClr val="tx1">
                    <a:tint val="75000"/>
                  </a:schemeClr>
                </a:solidFill>
                <a:latin typeface="Open Sans" panose="020B0606030504020204"/>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700" dirty="0">
                <a:solidFill>
                  <a:schemeClr val="bg1">
                    <a:lumMod val="75000"/>
                  </a:schemeClr>
                </a:solidFill>
                <a:latin typeface="Open Sans" panose="020B0606030504020204"/>
              </a:rPr>
              <a:t>2021 © DealCircle GmbH - Alle Rechte vorbehalten </a:t>
            </a:r>
          </a:p>
        </p:txBody>
      </p:sp>
      <p:sp>
        <p:nvSpPr>
          <p:cNvPr id="6" name="Foliennummernplatzhalter 5">
            <a:extLst>
              <a:ext uri="{FF2B5EF4-FFF2-40B4-BE49-F238E27FC236}">
                <a16:creationId xmlns:a16="http://schemas.microsoft.com/office/drawing/2014/main" id="{AAF4251F-6394-4AF0-A126-82F573548E1F}"/>
              </a:ext>
            </a:extLst>
          </p:cNvPr>
          <p:cNvSpPr txBox="1">
            <a:spLocks/>
          </p:cNvSpPr>
          <p:nvPr userDrawn="1"/>
        </p:nvSpPr>
        <p:spPr>
          <a:xfrm>
            <a:off x="95250" y="6548597"/>
            <a:ext cx="3886200" cy="365125"/>
          </a:xfrm>
          <a:prstGeom prst="rect">
            <a:avLst/>
          </a:prstGeom>
        </p:spPr>
        <p:txBody>
          <a:bodyPr vert="horz" lIns="91440" tIns="45720" rIns="91440" bIns="45720" rtlCol="0" anchor="ctr"/>
          <a:lstStyle>
            <a:defPPr>
              <a:defRPr lang="de-DE"/>
            </a:defPPr>
            <a:lvl1pPr>
              <a:defRPr sz="900">
                <a:solidFill>
                  <a:schemeClr val="bg1">
                    <a:lumMod val="75000"/>
                  </a:schemeClr>
                </a:solidFill>
                <a:latin typeface="Open Sans" panose="020B0606030504020204"/>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67489CC3-7238-444E-A7A9-4B5CBD2CEC7D}" type="slidenum">
              <a:rPr lang="de-DE" sz="700" b="0" i="0" smtClean="0">
                <a:solidFill>
                  <a:srgbClr val="00B0F0"/>
                </a:solidFill>
              </a:rPr>
              <a:pPr lvl="0"/>
              <a:t>‹Nr.›</a:t>
            </a:fld>
            <a:r>
              <a:rPr lang="de-DE" sz="700" b="0" i="0" dirty="0">
                <a:solidFill>
                  <a:srgbClr val="00B0F0"/>
                </a:solidFill>
              </a:rPr>
              <a:t> | </a:t>
            </a:r>
            <a:r>
              <a:rPr lang="en-GB" sz="700" b="0" i="0" dirty="0">
                <a:solidFill>
                  <a:srgbClr val="00B0F0"/>
                </a:solidFill>
              </a:rPr>
              <a:t>M&amp;A essentials – DealCircle best practice guides</a:t>
            </a:r>
            <a:endParaRPr lang="de-DE" sz="700" b="0" i="0" dirty="0">
              <a:solidFill>
                <a:srgbClr val="00B0F0"/>
              </a:solidFill>
            </a:endParaRPr>
          </a:p>
        </p:txBody>
      </p:sp>
    </p:spTree>
    <p:extLst>
      <p:ext uri="{BB962C8B-B14F-4D97-AF65-F5344CB8AC3E}">
        <p14:creationId xmlns:p14="http://schemas.microsoft.com/office/powerpoint/2010/main" val="2812843248"/>
      </p:ext>
    </p:extLst>
  </p:cSld>
  <p:clrMap bg1="lt1" tx1="dk1" bg2="lt2" tx2="dk2" accent1="accent1" accent2="accent2" accent3="accent3" accent4="accent4" accent5="accent5" accent6="accent6" hlink="hlink" folHlink="folHlink"/>
  <p:sldLayoutIdLst>
    <p:sldLayoutId id="2147483652" r:id="rId1"/>
    <p:sldLayoutId id="2147483653" r:id="rId2"/>
  </p:sldLayoutIdLst>
  <p:hf hdr="0" ftr="0" dt="0"/>
  <p:txStyles>
    <p:titleStyle>
      <a:lvl1pPr algn="l" defTabSz="914400" rtl="0" eaLnBrk="1" latinLnBrk="0" hangingPunct="1">
        <a:lnSpc>
          <a:spcPct val="90000"/>
        </a:lnSpc>
        <a:spcBef>
          <a:spcPct val="0"/>
        </a:spcBef>
        <a:buNone/>
        <a:defRPr sz="2400" kern="1200">
          <a:solidFill>
            <a:schemeClr val="tx1"/>
          </a:solidFill>
          <a:latin typeface="Open Sans" panose="020B0606030504020204"/>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B0F0"/>
          </a:solidFill>
          <a:latin typeface="Open Sans" panose="020B0606030504020204"/>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6.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slide" Target="slide7.xml"/><Relationship Id="rId7" Type="http://schemas.openxmlformats.org/officeDocument/2006/relationships/slide" Target="slide15.xml"/><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slide" Target="slide11.xml"/><Relationship Id="rId4" Type="http://schemas.openxmlformats.org/officeDocument/2006/relationships/slide" Target="slide9.xml"/><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hyperlink" Target="https://hubs.ly/H0V7-Wz0" TargetMode="External"/><Relationship Id="rId2" Type="http://schemas.openxmlformats.org/officeDocument/2006/relationships/hyperlink" Target="http://www.dealcircle.de/lbomodelfordummies"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Grafik 2" descr="Ein Bild, das Himmel, Stadt, Wasser, draußen enthält.&#10;&#10;Automatisch generierte Beschreibung">
            <a:extLst>
              <a:ext uri="{FF2B5EF4-FFF2-40B4-BE49-F238E27FC236}">
                <a16:creationId xmlns:a16="http://schemas.microsoft.com/office/drawing/2014/main" id="{A9941102-3B1F-4E8E-A0CC-8980B132583B}"/>
              </a:ext>
            </a:extLst>
          </p:cNvPr>
          <p:cNvPicPr>
            <a:picLocks noChangeAspect="1"/>
          </p:cNvPicPr>
          <p:nvPr/>
        </p:nvPicPr>
        <p:blipFill rotWithShape="1">
          <a:blip r:embed="rId4">
            <a:extLst>
              <a:ext uri="{28A0092B-C50C-407E-A947-70E740481C1C}">
                <a14:useLocalDpi xmlns:a14="http://schemas.microsoft.com/office/drawing/2010/main" val="0"/>
              </a:ext>
            </a:extLst>
          </a:blip>
          <a:srcRect l="28936" r="584"/>
          <a:stretch/>
        </p:blipFill>
        <p:spPr>
          <a:xfrm>
            <a:off x="0" y="0"/>
            <a:ext cx="8591551" cy="6863639"/>
          </a:xfrm>
          <a:prstGeom prst="rect">
            <a:avLst/>
          </a:prstGeom>
        </p:spPr>
      </p:pic>
      <p:sp>
        <p:nvSpPr>
          <p:cNvPr id="6" name="Rechteck 5">
            <a:extLst>
              <a:ext uri="{FF2B5EF4-FFF2-40B4-BE49-F238E27FC236}">
                <a16:creationId xmlns:a16="http://schemas.microsoft.com/office/drawing/2014/main" id="{C078524D-DE81-4FF6-88AA-4849B0CAB342}"/>
              </a:ext>
            </a:extLst>
          </p:cNvPr>
          <p:cNvSpPr/>
          <p:nvPr/>
        </p:nvSpPr>
        <p:spPr>
          <a:xfrm>
            <a:off x="-1" y="0"/>
            <a:ext cx="8591551" cy="6858000"/>
          </a:xfrm>
          <a:prstGeom prst="rect">
            <a:avLst/>
          </a:prstGeom>
          <a:gradFill flip="none" rotWithShape="1">
            <a:gsLst>
              <a:gs pos="35000">
                <a:schemeClr val="bg2">
                  <a:lumMod val="25000"/>
                  <a:alpha val="0"/>
                </a:schemeClr>
              </a:gs>
              <a:gs pos="100000">
                <a:schemeClr val="accent1">
                  <a:lumMod val="50000"/>
                  <a:alpha val="76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 	 	</a:t>
            </a:r>
          </a:p>
        </p:txBody>
      </p:sp>
      <p:sp>
        <p:nvSpPr>
          <p:cNvPr id="22" name="Textfeld 21">
            <a:extLst>
              <a:ext uri="{FF2B5EF4-FFF2-40B4-BE49-F238E27FC236}">
                <a16:creationId xmlns:a16="http://schemas.microsoft.com/office/drawing/2014/main" id="{685579CF-B3F5-49C2-AB4D-9888ED8F5769}"/>
              </a:ext>
            </a:extLst>
          </p:cNvPr>
          <p:cNvSpPr txBox="1"/>
          <p:nvPr/>
        </p:nvSpPr>
        <p:spPr>
          <a:xfrm>
            <a:off x="9071166" y="77274"/>
            <a:ext cx="2642511" cy="230832"/>
          </a:xfrm>
          <a:prstGeom prst="rect">
            <a:avLst/>
          </a:prstGeom>
          <a:noFill/>
        </p:spPr>
        <p:txBody>
          <a:bodyPr wrap="square" rtlCol="0">
            <a:spAutoFit/>
          </a:bodyPr>
          <a:lstStyle/>
          <a:p>
            <a:pPr algn="ctr"/>
            <a:r>
              <a:rPr lang="de-DE" sz="900" dirty="0">
                <a:solidFill>
                  <a:srgbClr val="0092CF"/>
                </a:solidFill>
                <a:latin typeface="Open Sans" panose="020B0606030504020204" pitchFamily="34" charset="0"/>
                <a:ea typeface="Open Sans" panose="020B0606030504020204" pitchFamily="34" charset="0"/>
                <a:cs typeface="Open Sans" panose="020B0606030504020204" pitchFamily="34" charset="0"/>
              </a:rPr>
              <a:t>deal@dealcircle.de</a:t>
            </a:r>
            <a:r>
              <a:rPr lang="de-DE" sz="9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de-DE" sz="9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l </a:t>
            </a:r>
            <a:r>
              <a:rPr lang="de-DE" sz="9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de-DE" sz="900" dirty="0">
                <a:solidFill>
                  <a:srgbClr val="0092CF"/>
                </a:solidFill>
                <a:latin typeface="Open Sans" panose="020B0606030504020204" pitchFamily="34" charset="0"/>
                <a:ea typeface="Open Sans" panose="020B0606030504020204" pitchFamily="34" charset="0"/>
                <a:cs typeface="Open Sans" panose="020B0606030504020204" pitchFamily="34" charset="0"/>
              </a:rPr>
              <a:t>www.dealcircle.de</a:t>
            </a:r>
            <a:endParaRPr lang="de-DE" sz="1050" dirty="0">
              <a:solidFill>
                <a:srgbClr val="0092C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feld 8">
            <a:extLst>
              <a:ext uri="{FF2B5EF4-FFF2-40B4-BE49-F238E27FC236}">
                <a16:creationId xmlns:a16="http://schemas.microsoft.com/office/drawing/2014/main" id="{70297DA6-0724-469C-B6E6-6C427C68981A}"/>
              </a:ext>
            </a:extLst>
          </p:cNvPr>
          <p:cNvSpPr txBox="1"/>
          <p:nvPr/>
        </p:nvSpPr>
        <p:spPr>
          <a:xfrm>
            <a:off x="714375" y="767627"/>
            <a:ext cx="7820025" cy="2246769"/>
          </a:xfrm>
          <a:prstGeom prst="rect">
            <a:avLst/>
          </a:prstGeom>
          <a:noFill/>
          <a:ln>
            <a:noFill/>
          </a:ln>
        </p:spPr>
        <p:txBody>
          <a:bodyPr wrap="square" lIns="216000" rtlCol="0" anchor="t">
            <a:spAutoFit/>
          </a:bodyPr>
          <a:lstStyle/>
          <a:p>
            <a:pPr algn="r"/>
            <a:r>
              <a:rPr lang="de-DE" sz="40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HOW</a:t>
            </a:r>
            <a:r>
              <a:rPr lang="de-DE" sz="40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de-DE" sz="40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TO</a:t>
            </a:r>
            <a:r>
              <a:rPr lang="de-DE" sz="40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algn="r"/>
            <a:r>
              <a:rPr lang="de-DE" sz="6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LBO Model</a:t>
            </a:r>
          </a:p>
          <a:p>
            <a:pPr algn="r"/>
            <a:r>
              <a:rPr lang="de-DE"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Quick Guide</a:t>
            </a:r>
          </a:p>
        </p:txBody>
      </p:sp>
      <p:pic>
        <p:nvPicPr>
          <p:cNvPr id="14" name="Grafik 13" descr="Ein Bild, das Zeichnung enthält.&#10;&#10;Automatisch generierte Beschreibung">
            <a:extLst>
              <a:ext uri="{FF2B5EF4-FFF2-40B4-BE49-F238E27FC236}">
                <a16:creationId xmlns:a16="http://schemas.microsoft.com/office/drawing/2014/main" id="{8A4CBD47-28E7-452A-9443-7E3EAF4EDC17}"/>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26241"/>
          <a:stretch/>
        </p:blipFill>
        <p:spPr>
          <a:xfrm>
            <a:off x="8733922" y="5484615"/>
            <a:ext cx="3316997" cy="884439"/>
          </a:xfrm>
          <a:prstGeom prst="rect">
            <a:avLst/>
          </a:prstGeom>
          <a:solidFill>
            <a:schemeClr val="bg1"/>
          </a:solidFill>
          <a:ln>
            <a:noFill/>
          </a:ln>
        </p:spPr>
      </p:pic>
      <p:sp>
        <p:nvSpPr>
          <p:cNvPr id="2" name="Textfeld 1">
            <a:extLst>
              <a:ext uri="{FF2B5EF4-FFF2-40B4-BE49-F238E27FC236}">
                <a16:creationId xmlns:a16="http://schemas.microsoft.com/office/drawing/2014/main" id="{D8070495-6B58-4AE3-8D89-8088E8052926}"/>
              </a:ext>
            </a:extLst>
          </p:cNvPr>
          <p:cNvSpPr txBox="1"/>
          <p:nvPr/>
        </p:nvSpPr>
        <p:spPr>
          <a:xfrm rot="20369680">
            <a:off x="565150" y="4792117"/>
            <a:ext cx="2705100" cy="1384995"/>
          </a:xfrm>
          <a:prstGeom prst="rect">
            <a:avLst/>
          </a:prstGeom>
          <a:solidFill>
            <a:srgbClr val="F2C31C"/>
          </a:solidFill>
        </p:spPr>
        <p:txBody>
          <a:bodyPr wrap="square" rtlCol="0">
            <a:spAutoFit/>
          </a:bodyPr>
          <a:lstStyle/>
          <a:p>
            <a:pPr algn="ctr"/>
            <a:r>
              <a:rPr lang="de-DE" sz="2800" dirty="0">
                <a:solidFill>
                  <a:schemeClr val="bg1"/>
                </a:solidFill>
              </a:rPr>
              <a:t>Download Excel Template auf Seite 5</a:t>
            </a:r>
          </a:p>
        </p:txBody>
      </p:sp>
    </p:spTree>
    <p:extLst>
      <p:ext uri="{BB962C8B-B14F-4D97-AF65-F5344CB8AC3E}">
        <p14:creationId xmlns:p14="http://schemas.microsoft.com/office/powerpoint/2010/main" val="1441571614"/>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fik 14">
            <a:extLst>
              <a:ext uri="{FF2B5EF4-FFF2-40B4-BE49-F238E27FC236}">
                <a16:creationId xmlns:a16="http://schemas.microsoft.com/office/drawing/2014/main" id="{F896FC92-84C9-4AED-8480-23E153848346}"/>
              </a:ext>
            </a:extLst>
          </p:cNvPr>
          <p:cNvPicPr>
            <a:picLocks noChangeAspect="1"/>
          </p:cNvPicPr>
          <p:nvPr/>
        </p:nvPicPr>
        <p:blipFill>
          <a:blip r:embed="rId2"/>
          <a:stretch>
            <a:fillRect/>
          </a:stretch>
        </p:blipFill>
        <p:spPr>
          <a:xfrm>
            <a:off x="250249" y="1139706"/>
            <a:ext cx="5822851" cy="5059907"/>
          </a:xfrm>
          <a:prstGeom prst="rect">
            <a:avLst/>
          </a:prstGeom>
        </p:spPr>
      </p:pic>
      <p:sp>
        <p:nvSpPr>
          <p:cNvPr id="17" name="Rechteck 16">
            <a:extLst>
              <a:ext uri="{FF2B5EF4-FFF2-40B4-BE49-F238E27FC236}">
                <a16:creationId xmlns:a16="http://schemas.microsoft.com/office/drawing/2014/main" id="{283370FB-5497-40C6-B45D-BBD7D6D5717B}"/>
              </a:ext>
            </a:extLst>
          </p:cNvPr>
          <p:cNvSpPr/>
          <p:nvPr/>
        </p:nvSpPr>
        <p:spPr>
          <a:xfrm>
            <a:off x="8367600" y="836612"/>
            <a:ext cx="3525156" cy="5657546"/>
          </a:xfrm>
          <a:prstGeom prst="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9" name="Grafik 18">
            <a:extLst>
              <a:ext uri="{FF2B5EF4-FFF2-40B4-BE49-F238E27FC236}">
                <a16:creationId xmlns:a16="http://schemas.microsoft.com/office/drawing/2014/main" id="{BD0BA23A-708A-492A-82D0-27F7F6B70D75}"/>
              </a:ext>
            </a:extLst>
          </p:cNvPr>
          <p:cNvPicPr>
            <a:picLocks noChangeAspect="1"/>
          </p:cNvPicPr>
          <p:nvPr/>
        </p:nvPicPr>
        <p:blipFill>
          <a:blip r:embed="rId3"/>
          <a:stretch>
            <a:fillRect/>
          </a:stretch>
        </p:blipFill>
        <p:spPr>
          <a:xfrm>
            <a:off x="2895592" y="1799643"/>
            <a:ext cx="4981882" cy="2024410"/>
          </a:xfrm>
          <a:prstGeom prst="rect">
            <a:avLst/>
          </a:prstGeom>
          <a:ln w="12700">
            <a:solidFill>
              <a:srgbClr val="FF0000"/>
            </a:solidFill>
          </a:ln>
        </p:spPr>
      </p:pic>
      <p:sp>
        <p:nvSpPr>
          <p:cNvPr id="2" name="Titel 1">
            <a:extLst>
              <a:ext uri="{FF2B5EF4-FFF2-40B4-BE49-F238E27FC236}">
                <a16:creationId xmlns:a16="http://schemas.microsoft.com/office/drawing/2014/main" id="{F089BE09-DE16-4AC8-A8C8-D497828EE181}"/>
              </a:ext>
            </a:extLst>
          </p:cNvPr>
          <p:cNvSpPr>
            <a:spLocks noGrp="1"/>
          </p:cNvSpPr>
          <p:nvPr>
            <p:ph type="title"/>
          </p:nvPr>
        </p:nvSpPr>
        <p:spPr/>
        <p:txBody>
          <a:bodyPr/>
          <a:lstStyle/>
          <a:p>
            <a:r>
              <a:rPr lang="de-DE" b="1" dirty="0">
                <a:solidFill>
                  <a:schemeClr val="accent1"/>
                </a:solidFill>
              </a:rPr>
              <a:t>III</a:t>
            </a:r>
            <a:r>
              <a:rPr lang="de-DE" sz="2400" b="1" dirty="0">
                <a:solidFill>
                  <a:schemeClr val="accent1"/>
                </a:solidFill>
              </a:rPr>
              <a:t> | </a:t>
            </a:r>
            <a:r>
              <a:rPr lang="de-DE" b="1" dirty="0">
                <a:solidFill>
                  <a:schemeClr val="tx1">
                    <a:lumMod val="75000"/>
                    <a:lumOff val="25000"/>
                  </a:schemeClr>
                </a:solidFill>
              </a:rPr>
              <a:t>KAUFPREIS - INPUT FELDER</a:t>
            </a:r>
            <a:endParaRPr lang="de-DE" dirty="0"/>
          </a:p>
        </p:txBody>
      </p:sp>
      <p:sp>
        <p:nvSpPr>
          <p:cNvPr id="20" name="Textfeld 19">
            <a:extLst>
              <a:ext uri="{FF2B5EF4-FFF2-40B4-BE49-F238E27FC236}">
                <a16:creationId xmlns:a16="http://schemas.microsoft.com/office/drawing/2014/main" id="{C8DBA434-5C79-4EF7-9CC3-7C9BD3E487DE}"/>
              </a:ext>
            </a:extLst>
          </p:cNvPr>
          <p:cNvSpPr txBox="1"/>
          <p:nvPr/>
        </p:nvSpPr>
        <p:spPr>
          <a:xfrm>
            <a:off x="8467725" y="2162106"/>
            <a:ext cx="3421467" cy="4327594"/>
          </a:xfrm>
          <a:prstGeom prst="rect">
            <a:avLst/>
          </a:prstGeom>
          <a:noFill/>
        </p:spPr>
        <p:txBody>
          <a:bodyPr wrap="square" lIns="36000" tIns="36000" rIns="36000" bIns="36000" rtlCol="0" anchor="ctr">
            <a:noAutofit/>
          </a:bodyPr>
          <a:lstStyle/>
          <a:p>
            <a:pPr lvl="1"/>
            <a:r>
              <a:rPr lang="de-DE" dirty="0">
                <a:solidFill>
                  <a:schemeClr val="bg2">
                    <a:lumMod val="25000"/>
                  </a:schemeClr>
                </a:solidFill>
                <a:latin typeface="Open Sans" panose="020B0606030504020204"/>
              </a:rPr>
              <a:t>EBIT-Multiplikator für die Kaufpreisermittlung </a:t>
            </a:r>
          </a:p>
          <a:p>
            <a:pPr lvl="1"/>
            <a:endParaRPr lang="de-DE" dirty="0">
              <a:solidFill>
                <a:schemeClr val="bg2">
                  <a:lumMod val="25000"/>
                </a:schemeClr>
              </a:solidFill>
              <a:latin typeface="Open Sans" panose="020B0606030504020204"/>
            </a:endParaRPr>
          </a:p>
          <a:p>
            <a:pPr lvl="1"/>
            <a:endParaRPr lang="de-DE" dirty="0">
              <a:solidFill>
                <a:schemeClr val="bg2">
                  <a:lumMod val="25000"/>
                </a:schemeClr>
              </a:solidFill>
              <a:latin typeface="Open Sans" panose="020B0606030504020204"/>
            </a:endParaRPr>
          </a:p>
          <a:p>
            <a:pPr lvl="1"/>
            <a:r>
              <a:rPr lang="de-DE" dirty="0">
                <a:solidFill>
                  <a:schemeClr val="bg2">
                    <a:lumMod val="25000"/>
                  </a:schemeClr>
                </a:solidFill>
                <a:latin typeface="Open Sans" panose="020B0606030504020204"/>
              </a:rPr>
              <a:t>Gewichtung der einzelnen Geschäftsjahre</a:t>
            </a:r>
          </a:p>
        </p:txBody>
      </p:sp>
      <p:sp>
        <p:nvSpPr>
          <p:cNvPr id="22" name="Ellipse 21">
            <a:extLst>
              <a:ext uri="{FF2B5EF4-FFF2-40B4-BE49-F238E27FC236}">
                <a16:creationId xmlns:a16="http://schemas.microsoft.com/office/drawing/2014/main" id="{B287980F-9801-43AB-AB58-4DBDF4CAAE33}"/>
              </a:ext>
            </a:extLst>
          </p:cNvPr>
          <p:cNvSpPr/>
          <p:nvPr/>
        </p:nvSpPr>
        <p:spPr>
          <a:xfrm>
            <a:off x="8591550" y="3502020"/>
            <a:ext cx="288000" cy="28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dirty="0">
                <a:solidFill>
                  <a:schemeClr val="bg1"/>
                </a:solidFill>
                <a:latin typeface="Yu Gothic UI Semibold" panose="020B0700000000000000" pitchFamily="34" charset="-128"/>
                <a:ea typeface="Yu Gothic UI Semibold" panose="020B0700000000000000" pitchFamily="34" charset="-128"/>
              </a:rPr>
              <a:t>10</a:t>
            </a:r>
          </a:p>
        </p:txBody>
      </p:sp>
      <p:sp>
        <p:nvSpPr>
          <p:cNvPr id="21" name="Rechteck 20">
            <a:extLst>
              <a:ext uri="{FF2B5EF4-FFF2-40B4-BE49-F238E27FC236}">
                <a16:creationId xmlns:a16="http://schemas.microsoft.com/office/drawing/2014/main" id="{37B06349-BF81-418A-A172-8D2BCF502B5B}"/>
              </a:ext>
            </a:extLst>
          </p:cNvPr>
          <p:cNvSpPr/>
          <p:nvPr/>
        </p:nvSpPr>
        <p:spPr>
          <a:xfrm>
            <a:off x="8347438" y="1438363"/>
            <a:ext cx="3564802" cy="723743"/>
          </a:xfrm>
          <a:prstGeom prst="rect">
            <a:avLst/>
          </a:prstGeom>
          <a:solidFill>
            <a:schemeClr val="tx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B0F0"/>
                </a:solidFill>
                <a:latin typeface="Open Sans" panose="020B0606030504020204"/>
              </a:rPr>
              <a:t>Tragen Sie die folgenden Daten ein:</a:t>
            </a:r>
            <a:endParaRPr lang="de-DE" sz="1400" dirty="0"/>
          </a:p>
        </p:txBody>
      </p:sp>
      <p:sp>
        <p:nvSpPr>
          <p:cNvPr id="26" name="Rechteck 25">
            <a:extLst>
              <a:ext uri="{FF2B5EF4-FFF2-40B4-BE49-F238E27FC236}">
                <a16:creationId xmlns:a16="http://schemas.microsoft.com/office/drawing/2014/main" id="{EFE64069-1D62-4DF8-B257-71BD846DB3E1}"/>
              </a:ext>
            </a:extLst>
          </p:cNvPr>
          <p:cNvSpPr/>
          <p:nvPr/>
        </p:nvSpPr>
        <p:spPr>
          <a:xfrm>
            <a:off x="299244" y="4416992"/>
            <a:ext cx="1805781" cy="421708"/>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16" name="Gerader Verbinder 15">
            <a:extLst>
              <a:ext uri="{FF2B5EF4-FFF2-40B4-BE49-F238E27FC236}">
                <a16:creationId xmlns:a16="http://schemas.microsoft.com/office/drawing/2014/main" id="{1C062BF8-5478-4A41-BF16-49198A149514}"/>
              </a:ext>
            </a:extLst>
          </p:cNvPr>
          <p:cNvCxnSpPr>
            <a:cxnSpLocks/>
            <a:stCxn id="26" idx="3"/>
          </p:cNvCxnSpPr>
          <p:nvPr/>
        </p:nvCxnSpPr>
        <p:spPr>
          <a:xfrm flipV="1">
            <a:off x="2105025" y="2864644"/>
            <a:ext cx="771525" cy="1763202"/>
          </a:xfrm>
          <a:prstGeom prst="line">
            <a:avLst/>
          </a:prstGeom>
          <a:ln>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7" name="Ellipse 26">
            <a:extLst>
              <a:ext uri="{FF2B5EF4-FFF2-40B4-BE49-F238E27FC236}">
                <a16:creationId xmlns:a16="http://schemas.microsoft.com/office/drawing/2014/main" id="{B15919D4-4D71-4A8E-8D4C-FDEFDA4645BF}"/>
              </a:ext>
            </a:extLst>
          </p:cNvPr>
          <p:cNvSpPr/>
          <p:nvPr/>
        </p:nvSpPr>
        <p:spPr>
          <a:xfrm>
            <a:off x="4048125" y="2387595"/>
            <a:ext cx="288000" cy="28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dirty="0">
                <a:solidFill>
                  <a:schemeClr val="bg1"/>
                </a:solidFill>
                <a:latin typeface="Yu Gothic UI Semibold" panose="020B0700000000000000" pitchFamily="34" charset="-128"/>
                <a:ea typeface="Yu Gothic UI Semibold" panose="020B0700000000000000" pitchFamily="34" charset="-128"/>
              </a:rPr>
              <a:t>11</a:t>
            </a:r>
          </a:p>
        </p:txBody>
      </p:sp>
      <p:sp>
        <p:nvSpPr>
          <p:cNvPr id="28" name="Ellipse 27">
            <a:extLst>
              <a:ext uri="{FF2B5EF4-FFF2-40B4-BE49-F238E27FC236}">
                <a16:creationId xmlns:a16="http://schemas.microsoft.com/office/drawing/2014/main" id="{75D8C00E-FDCB-409F-8E25-55CF24163FCC}"/>
              </a:ext>
            </a:extLst>
          </p:cNvPr>
          <p:cNvSpPr/>
          <p:nvPr/>
        </p:nvSpPr>
        <p:spPr>
          <a:xfrm>
            <a:off x="8591550" y="4606544"/>
            <a:ext cx="288000" cy="28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dirty="0">
                <a:solidFill>
                  <a:schemeClr val="bg1"/>
                </a:solidFill>
                <a:latin typeface="Yu Gothic UI Semibold" panose="020B0700000000000000" pitchFamily="34" charset="-128"/>
                <a:ea typeface="Yu Gothic UI Semibold" panose="020B0700000000000000" pitchFamily="34" charset="-128"/>
              </a:rPr>
              <a:t>11</a:t>
            </a:r>
          </a:p>
        </p:txBody>
      </p:sp>
      <p:sp>
        <p:nvSpPr>
          <p:cNvPr id="29" name="Ellipse 28">
            <a:extLst>
              <a:ext uri="{FF2B5EF4-FFF2-40B4-BE49-F238E27FC236}">
                <a16:creationId xmlns:a16="http://schemas.microsoft.com/office/drawing/2014/main" id="{9CF20B2D-C77C-4BB6-9962-8FF027415086}"/>
              </a:ext>
            </a:extLst>
          </p:cNvPr>
          <p:cNvSpPr/>
          <p:nvPr/>
        </p:nvSpPr>
        <p:spPr>
          <a:xfrm>
            <a:off x="6376701" y="1850136"/>
            <a:ext cx="288000" cy="28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dirty="0">
                <a:solidFill>
                  <a:schemeClr val="bg1"/>
                </a:solidFill>
                <a:latin typeface="Yu Gothic UI Semibold" panose="020B0700000000000000" pitchFamily="34" charset="-128"/>
                <a:ea typeface="Yu Gothic UI Semibold" panose="020B0700000000000000" pitchFamily="34" charset="-128"/>
              </a:rPr>
              <a:t>10</a:t>
            </a:r>
          </a:p>
        </p:txBody>
      </p:sp>
      <p:sp>
        <p:nvSpPr>
          <p:cNvPr id="34" name="Ellipse 33">
            <a:extLst>
              <a:ext uri="{FF2B5EF4-FFF2-40B4-BE49-F238E27FC236}">
                <a16:creationId xmlns:a16="http://schemas.microsoft.com/office/drawing/2014/main" id="{5C29A69F-44FF-4FF1-AF9C-6FA4E141F366}"/>
              </a:ext>
            </a:extLst>
          </p:cNvPr>
          <p:cNvSpPr/>
          <p:nvPr/>
        </p:nvSpPr>
        <p:spPr>
          <a:xfrm>
            <a:off x="6376701" y="3221455"/>
            <a:ext cx="288000" cy="28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dirty="0">
                <a:solidFill>
                  <a:schemeClr val="bg1"/>
                </a:solidFill>
                <a:latin typeface="Yu Gothic UI Semibold" panose="020B0700000000000000" pitchFamily="34" charset="-128"/>
                <a:ea typeface="Yu Gothic UI Semibold" panose="020B0700000000000000" pitchFamily="34" charset="-128"/>
              </a:rPr>
              <a:t>10</a:t>
            </a:r>
          </a:p>
        </p:txBody>
      </p:sp>
      <p:grpSp>
        <p:nvGrpSpPr>
          <p:cNvPr id="32" name="Gruppieren 31">
            <a:extLst>
              <a:ext uri="{FF2B5EF4-FFF2-40B4-BE49-F238E27FC236}">
                <a16:creationId xmlns:a16="http://schemas.microsoft.com/office/drawing/2014/main" id="{9AB7CE1E-CE6F-4995-A804-2CE73E9638E4}"/>
              </a:ext>
            </a:extLst>
          </p:cNvPr>
          <p:cNvGrpSpPr/>
          <p:nvPr/>
        </p:nvGrpSpPr>
        <p:grpSpPr>
          <a:xfrm>
            <a:off x="408599" y="6343056"/>
            <a:ext cx="7337576" cy="180000"/>
            <a:chOff x="300037" y="6191786"/>
            <a:chExt cx="3764953" cy="306903"/>
          </a:xfrm>
        </p:grpSpPr>
        <p:sp>
          <p:nvSpPr>
            <p:cNvPr id="33" name="Rechteck 32">
              <a:extLst>
                <a:ext uri="{FF2B5EF4-FFF2-40B4-BE49-F238E27FC236}">
                  <a16:creationId xmlns:a16="http://schemas.microsoft.com/office/drawing/2014/main" id="{B744EC9B-8B35-4524-8230-356D5F40A1A1}"/>
                </a:ext>
              </a:extLst>
            </p:cNvPr>
            <p:cNvSpPr/>
            <p:nvPr/>
          </p:nvSpPr>
          <p:spPr>
            <a:xfrm>
              <a:off x="2169519" y="6191786"/>
              <a:ext cx="1895471" cy="306903"/>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0" rtlCol="0" anchor="ctr"/>
            <a:lstStyle/>
            <a:p>
              <a:pPr algn="ctr"/>
              <a:r>
                <a:rPr lang="de-DE"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FINANCIALS</a:t>
              </a:r>
            </a:p>
          </p:txBody>
        </p:sp>
        <p:sp>
          <p:nvSpPr>
            <p:cNvPr id="35" name="Rechteck 34">
              <a:extLst>
                <a:ext uri="{FF2B5EF4-FFF2-40B4-BE49-F238E27FC236}">
                  <a16:creationId xmlns:a16="http://schemas.microsoft.com/office/drawing/2014/main" id="{DB75C297-1E52-4937-84E3-C48BC7791910}"/>
                </a:ext>
              </a:extLst>
            </p:cNvPr>
            <p:cNvSpPr/>
            <p:nvPr/>
          </p:nvSpPr>
          <p:spPr>
            <a:xfrm>
              <a:off x="300037" y="6191786"/>
              <a:ext cx="1895471" cy="306903"/>
            </a:xfrm>
            <a:prstGeom prst="rect">
              <a:avLst/>
            </a:prstGeom>
            <a:solidFill>
              <a:schemeClr val="bg2">
                <a:lumMod val="2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0" rtlCol="0" anchor="ctr"/>
            <a:lstStyle/>
            <a:p>
              <a:pPr algn="ctr"/>
              <a:r>
                <a:rPr lang="de-DE" sz="800" b="1" dirty="0">
                  <a:solidFill>
                    <a:srgbClr val="00B0F0"/>
                  </a:solidFill>
                  <a:latin typeface="Open Sans" panose="020B0606030504020204" pitchFamily="34" charset="0"/>
                  <a:ea typeface="Open Sans" panose="020B0606030504020204" pitchFamily="34" charset="0"/>
                  <a:cs typeface="Open Sans" panose="020B0606030504020204" pitchFamily="34" charset="0"/>
                </a:rPr>
                <a:t>DASHBOARD</a:t>
              </a:r>
            </a:p>
          </p:txBody>
        </p:sp>
      </p:grpSp>
    </p:spTree>
    <p:extLst>
      <p:ext uri="{BB962C8B-B14F-4D97-AF65-F5344CB8AC3E}">
        <p14:creationId xmlns:p14="http://schemas.microsoft.com/office/powerpoint/2010/main" val="4267302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Lächelnder Mann im Büro">
            <a:extLst>
              <a:ext uri="{FF2B5EF4-FFF2-40B4-BE49-F238E27FC236}">
                <a16:creationId xmlns:a16="http://schemas.microsoft.com/office/drawing/2014/main" id="{8FCCEC85-0495-4B98-8991-5ECD4A37BD74}"/>
              </a:ext>
            </a:extLst>
          </p:cNvPr>
          <p:cNvPicPr>
            <a:picLocks noChangeAspect="1"/>
          </p:cNvPicPr>
          <p:nvPr/>
        </p:nvPicPr>
        <p:blipFill rotWithShape="1">
          <a:blip r:embed="rId2">
            <a:extLst>
              <a:ext uri="{28A0092B-C50C-407E-A947-70E740481C1C}">
                <a14:useLocalDpi xmlns:a14="http://schemas.microsoft.com/office/drawing/2010/main" val="0"/>
              </a:ext>
            </a:extLst>
          </a:blip>
          <a:srcRect l="18272" r="15754"/>
          <a:stretch/>
        </p:blipFill>
        <p:spPr>
          <a:xfrm>
            <a:off x="5400674" y="-2675"/>
            <a:ext cx="6791325" cy="6858000"/>
          </a:xfrm>
          <a:prstGeom prst="rect">
            <a:avLst/>
          </a:prstGeom>
        </p:spPr>
      </p:pic>
      <p:sp>
        <p:nvSpPr>
          <p:cNvPr id="5" name="Titel 1">
            <a:extLst>
              <a:ext uri="{FF2B5EF4-FFF2-40B4-BE49-F238E27FC236}">
                <a16:creationId xmlns:a16="http://schemas.microsoft.com/office/drawing/2014/main" id="{6CFA2393-CF03-4540-ACBE-EAEF5F258263}"/>
              </a:ext>
            </a:extLst>
          </p:cNvPr>
          <p:cNvSpPr txBox="1">
            <a:spLocks/>
          </p:cNvSpPr>
          <p:nvPr/>
        </p:nvSpPr>
        <p:spPr>
          <a:xfrm>
            <a:off x="863952" y="1125107"/>
            <a:ext cx="7265772" cy="2918670"/>
          </a:xfrm>
          <a:prstGeom prst="rect">
            <a:avLst/>
          </a:prstGeom>
          <a:solidFill>
            <a:srgbClr val="3B3838">
              <a:alpha val="88000"/>
            </a:srgbClr>
          </a:solidFill>
        </p:spPr>
        <p:txBody>
          <a:bodyPr vert="horz" lIns="180000" tIns="72000" rIns="180000" bIns="72000" rtlCol="0" anchor="ctr">
            <a:noAutofit/>
          </a:bodyPr>
          <a:lstStyle>
            <a:lvl1pPr algn="l" defTabSz="914400" rtl="0" eaLnBrk="1" latinLnBrk="0" hangingPunct="1">
              <a:lnSpc>
                <a:spcPct val="90000"/>
              </a:lnSpc>
              <a:spcBef>
                <a:spcPct val="0"/>
              </a:spcBef>
              <a:buNone/>
              <a:defRPr sz="2400" kern="1200">
                <a:solidFill>
                  <a:schemeClr val="tx1"/>
                </a:solidFill>
                <a:latin typeface="Open Sans" panose="020B0606030504020204"/>
                <a:ea typeface="+mj-ea"/>
                <a:cs typeface="+mj-cs"/>
              </a:defRPr>
            </a:lvl1pPr>
          </a:lstStyle>
          <a:p>
            <a:pPr>
              <a:lnSpc>
                <a:spcPct val="150000"/>
              </a:lnSpc>
            </a:pPr>
            <a:r>
              <a:rPr lang="de-DE" sz="1400" dirty="0">
                <a:solidFill>
                  <a:schemeClr val="bg1"/>
                </a:solidFill>
              </a:rPr>
              <a:t>Die </a:t>
            </a:r>
            <a:r>
              <a:rPr lang="de-DE" sz="1400" dirty="0">
                <a:solidFill>
                  <a:srgbClr val="00B0F0"/>
                </a:solidFill>
              </a:rPr>
              <a:t>Earn-Out Klausel </a:t>
            </a:r>
            <a:r>
              <a:rPr lang="de-DE" sz="1400" dirty="0">
                <a:solidFill>
                  <a:schemeClr val="bg1"/>
                </a:solidFill>
              </a:rPr>
              <a:t>ist eine beliebte Möglichkeit den Verkäufer des Unternehmens weiterhin am </a:t>
            </a:r>
            <a:r>
              <a:rPr lang="de-DE" sz="1400" b="1" dirty="0">
                <a:solidFill>
                  <a:schemeClr val="bg1"/>
                </a:solidFill>
              </a:rPr>
              <a:t>Unternehmensgewinn</a:t>
            </a:r>
            <a:r>
              <a:rPr lang="de-DE" sz="1400" dirty="0">
                <a:solidFill>
                  <a:schemeClr val="bg1"/>
                </a:solidFill>
              </a:rPr>
              <a:t> teilhaben zu lassen. Es wird vertraglich geregelt, dass ein bestimmter Betrag ausgezahlt wird, sobald vorher festgelegte finanzielle Richtwerte innerhalb der Earn-out Periode erreicht werden. Es kann sich zum Beispiel auf ein gewisses </a:t>
            </a:r>
            <a:r>
              <a:rPr lang="de-DE" sz="1400" b="1" dirty="0">
                <a:solidFill>
                  <a:schemeClr val="bg1"/>
                </a:solidFill>
              </a:rPr>
              <a:t>Umsatz- oder EBIT(DA)-Ziel</a:t>
            </a:r>
            <a:r>
              <a:rPr lang="de-DE" sz="1400" dirty="0">
                <a:solidFill>
                  <a:schemeClr val="bg1"/>
                </a:solidFill>
              </a:rPr>
              <a:t> geeinigt werden. Meist wird diese Regelung angewendet, wenn der Verkäufer einen sehr viel höheren Preis für die Unternehmenstransaktion anstrebt als der Käufer. Somit kann die Earn-Out Regelung als ein angestrebter Kompromiss gesehen werden.</a:t>
            </a:r>
          </a:p>
        </p:txBody>
      </p:sp>
      <p:sp>
        <p:nvSpPr>
          <p:cNvPr id="8" name="Textfeld 7">
            <a:extLst>
              <a:ext uri="{FF2B5EF4-FFF2-40B4-BE49-F238E27FC236}">
                <a16:creationId xmlns:a16="http://schemas.microsoft.com/office/drawing/2014/main" id="{73B84FA0-A3B9-434E-99B9-508E757FF2F8}"/>
              </a:ext>
            </a:extLst>
          </p:cNvPr>
          <p:cNvSpPr txBox="1"/>
          <p:nvPr/>
        </p:nvSpPr>
        <p:spPr>
          <a:xfrm>
            <a:off x="863952" y="4296038"/>
            <a:ext cx="7265772" cy="2164866"/>
          </a:xfrm>
          <a:prstGeom prst="rect">
            <a:avLst/>
          </a:prstGeom>
          <a:solidFill>
            <a:schemeClr val="accent1">
              <a:alpha val="88000"/>
            </a:schemeClr>
          </a:solidFill>
        </p:spPr>
        <p:txBody>
          <a:bodyPr vert="horz" lIns="180000" tIns="72000" rIns="180000" bIns="72000" rtlCol="0" anchor="ctr">
            <a:noAutofit/>
          </a:bodyPr>
          <a:lstStyle>
            <a:defPPr>
              <a:defRPr lang="de-DE"/>
            </a:defPPr>
            <a:lvl1pPr>
              <a:lnSpc>
                <a:spcPct val="150000"/>
              </a:lnSpc>
              <a:spcBef>
                <a:spcPct val="0"/>
              </a:spcBef>
              <a:buNone/>
              <a:defRPr sz="1600" b="1">
                <a:solidFill>
                  <a:schemeClr val="bg1"/>
                </a:solidFill>
                <a:latin typeface="Open Sans" panose="020B0606030504020204"/>
                <a:ea typeface="+mj-ea"/>
                <a:cs typeface="+mj-cs"/>
              </a:defRPr>
            </a:lvl1pPr>
          </a:lstStyle>
          <a:p>
            <a:r>
              <a:rPr lang="de-DE" sz="1400" b="0" dirty="0"/>
              <a:t>Unsicherheiten auf Seiten des Käufers, vor allem zu Zeiten der Corona-Krise, können so vermieden werden, da nur ein Teil des Preises vorab gezahlt wird und der restliche Betrag an </a:t>
            </a:r>
            <a:r>
              <a:rPr lang="de-DE" sz="1400" dirty="0"/>
              <a:t>Bedingungen</a:t>
            </a:r>
            <a:r>
              <a:rPr lang="de-DE" sz="1400" b="0" dirty="0"/>
              <a:t> geknüpft ist. Des Weiteren kann so sichergestellt werden, dass ein Anreiz besteht, das Geschäft weiterhin erfolgreich weiterzuführen. Der Verkäufer wiederum profitiert vom zukünftigen Potenzial des Unternehmens.</a:t>
            </a:r>
          </a:p>
        </p:txBody>
      </p:sp>
      <p:sp>
        <p:nvSpPr>
          <p:cNvPr id="28" name="Titel 1">
            <a:extLst>
              <a:ext uri="{FF2B5EF4-FFF2-40B4-BE49-F238E27FC236}">
                <a16:creationId xmlns:a16="http://schemas.microsoft.com/office/drawing/2014/main" id="{F089BE09-DE16-4AC8-A8C8-D497828EE181}"/>
              </a:ext>
            </a:extLst>
          </p:cNvPr>
          <p:cNvSpPr>
            <a:spLocks noGrp="1"/>
          </p:cNvSpPr>
          <p:nvPr/>
        </p:nvSpPr>
        <p:spPr>
          <a:xfrm>
            <a:off x="302522" y="269312"/>
            <a:ext cx="8063999" cy="7237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kern="1200">
                <a:solidFill>
                  <a:schemeClr val="tx1"/>
                </a:solidFill>
                <a:latin typeface="Open Sans" panose="020B0606030504020204"/>
                <a:ea typeface="+mj-ea"/>
                <a:cs typeface="+mj-cs"/>
              </a:defRPr>
            </a:lvl1pPr>
          </a:lstStyle>
          <a:p>
            <a:r>
              <a:rPr lang="de-DE" b="1" dirty="0">
                <a:solidFill>
                  <a:schemeClr val="accent1"/>
                </a:solidFill>
              </a:rPr>
              <a:t>IV</a:t>
            </a:r>
            <a:r>
              <a:rPr lang="de-DE" sz="2400" b="1" dirty="0">
                <a:solidFill>
                  <a:schemeClr val="accent1"/>
                </a:solidFill>
              </a:rPr>
              <a:t> | </a:t>
            </a:r>
            <a:r>
              <a:rPr lang="de-DE" b="1" dirty="0">
                <a:solidFill>
                  <a:schemeClr val="tx1">
                    <a:lumMod val="75000"/>
                    <a:lumOff val="25000"/>
                  </a:schemeClr>
                </a:solidFill>
              </a:rPr>
              <a:t>EARN-OUT - ERLÄUTERUNG</a:t>
            </a:r>
          </a:p>
        </p:txBody>
      </p:sp>
    </p:spTree>
    <p:extLst>
      <p:ext uri="{BB962C8B-B14F-4D97-AF65-F5344CB8AC3E}">
        <p14:creationId xmlns:p14="http://schemas.microsoft.com/office/powerpoint/2010/main" val="2385637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hteck 16">
            <a:extLst>
              <a:ext uri="{FF2B5EF4-FFF2-40B4-BE49-F238E27FC236}">
                <a16:creationId xmlns:a16="http://schemas.microsoft.com/office/drawing/2014/main" id="{283370FB-5497-40C6-B45D-BBD7D6D5717B}"/>
              </a:ext>
            </a:extLst>
          </p:cNvPr>
          <p:cNvSpPr/>
          <p:nvPr/>
        </p:nvSpPr>
        <p:spPr>
          <a:xfrm>
            <a:off x="8367600" y="836612"/>
            <a:ext cx="3525156" cy="5657546"/>
          </a:xfrm>
          <a:prstGeom prst="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F089BE09-DE16-4AC8-A8C8-D497828EE181}"/>
              </a:ext>
            </a:extLst>
          </p:cNvPr>
          <p:cNvSpPr>
            <a:spLocks noGrp="1"/>
          </p:cNvSpPr>
          <p:nvPr>
            <p:ph type="title"/>
          </p:nvPr>
        </p:nvSpPr>
        <p:spPr/>
        <p:txBody>
          <a:bodyPr/>
          <a:lstStyle/>
          <a:p>
            <a:r>
              <a:rPr lang="de-DE" sz="2400" b="1" dirty="0">
                <a:solidFill>
                  <a:schemeClr val="accent1"/>
                </a:solidFill>
              </a:rPr>
              <a:t>IV | </a:t>
            </a:r>
            <a:r>
              <a:rPr lang="de-DE" b="1" dirty="0">
                <a:solidFill>
                  <a:schemeClr val="tx1">
                    <a:lumMod val="75000"/>
                    <a:lumOff val="25000"/>
                  </a:schemeClr>
                </a:solidFill>
              </a:rPr>
              <a:t>EARN-OUT - INPUT FELDER</a:t>
            </a:r>
            <a:endParaRPr lang="de-DE" dirty="0"/>
          </a:p>
        </p:txBody>
      </p:sp>
      <p:sp>
        <p:nvSpPr>
          <p:cNvPr id="20" name="Textfeld 19">
            <a:extLst>
              <a:ext uri="{FF2B5EF4-FFF2-40B4-BE49-F238E27FC236}">
                <a16:creationId xmlns:a16="http://schemas.microsoft.com/office/drawing/2014/main" id="{C8DBA434-5C79-4EF7-9CC3-7C9BD3E487DE}"/>
              </a:ext>
            </a:extLst>
          </p:cNvPr>
          <p:cNvSpPr txBox="1"/>
          <p:nvPr/>
        </p:nvSpPr>
        <p:spPr>
          <a:xfrm>
            <a:off x="8467725" y="2162106"/>
            <a:ext cx="3421467" cy="4327594"/>
          </a:xfrm>
          <a:prstGeom prst="rect">
            <a:avLst/>
          </a:prstGeom>
          <a:noFill/>
        </p:spPr>
        <p:txBody>
          <a:bodyPr wrap="square" lIns="36000" tIns="36000" rIns="36000" bIns="36000" rtlCol="0" anchor="ctr">
            <a:noAutofit/>
          </a:bodyPr>
          <a:lstStyle/>
          <a:p>
            <a:pPr lvl="1"/>
            <a:r>
              <a:rPr lang="de-DE" dirty="0">
                <a:solidFill>
                  <a:schemeClr val="bg2">
                    <a:lumMod val="25000"/>
                  </a:schemeClr>
                </a:solidFill>
                <a:latin typeface="Open Sans" panose="020B0606030504020204"/>
              </a:rPr>
              <a:t>Zahlung bei Closing und vereinbarte Earn-out Zahlungen</a:t>
            </a:r>
          </a:p>
          <a:p>
            <a:pPr lvl="1"/>
            <a:endParaRPr lang="de-DE" dirty="0">
              <a:solidFill>
                <a:schemeClr val="bg2">
                  <a:lumMod val="25000"/>
                </a:schemeClr>
              </a:solidFill>
              <a:latin typeface="Open Sans" panose="020B0606030504020204"/>
            </a:endParaRPr>
          </a:p>
          <a:p>
            <a:pPr lvl="1"/>
            <a:r>
              <a:rPr lang="de-DE" dirty="0">
                <a:solidFill>
                  <a:schemeClr val="bg2">
                    <a:lumMod val="25000"/>
                  </a:schemeClr>
                </a:solidFill>
                <a:latin typeface="Open Sans" panose="020B0606030504020204"/>
              </a:rPr>
              <a:t>Earn-Out Bedingungen</a:t>
            </a:r>
          </a:p>
          <a:p>
            <a:pPr lvl="1"/>
            <a:endParaRPr lang="de-DE" dirty="0">
              <a:solidFill>
                <a:schemeClr val="bg2">
                  <a:lumMod val="25000"/>
                </a:schemeClr>
              </a:solidFill>
              <a:latin typeface="Open Sans" panose="020B0606030504020204"/>
            </a:endParaRPr>
          </a:p>
          <a:p>
            <a:pPr lvl="1"/>
            <a:r>
              <a:rPr lang="de-DE" dirty="0">
                <a:solidFill>
                  <a:schemeClr val="bg2">
                    <a:lumMod val="25000"/>
                  </a:schemeClr>
                </a:solidFill>
                <a:latin typeface="Open Sans" panose="020B0606030504020204"/>
              </a:rPr>
              <a:t>Anteil des Earn-Outs</a:t>
            </a:r>
          </a:p>
          <a:p>
            <a:pPr lvl="1"/>
            <a:endParaRPr lang="de-DE" dirty="0">
              <a:solidFill>
                <a:schemeClr val="bg2">
                  <a:lumMod val="25000"/>
                </a:schemeClr>
              </a:solidFill>
              <a:latin typeface="Open Sans" panose="020B0606030504020204"/>
            </a:endParaRPr>
          </a:p>
          <a:p>
            <a:pPr lvl="1"/>
            <a:endParaRPr lang="de-DE" dirty="0">
              <a:solidFill>
                <a:schemeClr val="bg2">
                  <a:lumMod val="25000"/>
                </a:schemeClr>
              </a:solidFill>
              <a:latin typeface="Open Sans" panose="020B0606030504020204"/>
            </a:endParaRPr>
          </a:p>
          <a:p>
            <a:pPr lvl="1"/>
            <a:r>
              <a:rPr lang="de-DE" sz="1400" i="1" dirty="0">
                <a:solidFill>
                  <a:schemeClr val="bg2">
                    <a:lumMod val="25000"/>
                  </a:schemeClr>
                </a:solidFill>
                <a:latin typeface="Open Sans" panose="020B0606030504020204"/>
              </a:rPr>
              <a:t>Beachte: </a:t>
            </a:r>
            <a:r>
              <a:rPr lang="de-DE" sz="1400" dirty="0">
                <a:solidFill>
                  <a:schemeClr val="bg2">
                    <a:lumMod val="25000"/>
                  </a:schemeClr>
                </a:solidFill>
                <a:latin typeface="Open Sans" panose="020B0606030504020204"/>
              </a:rPr>
              <a:t>Durch die zeitlich verzögerte Auszahlung eines Earn-outs ergibt sich ein positiver Effekt auf die IRR. Dieser ist </a:t>
            </a:r>
            <a:r>
              <a:rPr lang="de-DE" sz="1400" u="sng" dirty="0">
                <a:solidFill>
                  <a:schemeClr val="bg2">
                    <a:lumMod val="25000"/>
                  </a:schemeClr>
                </a:solidFill>
                <a:latin typeface="Open Sans" panose="020B0606030504020204"/>
              </a:rPr>
              <a:t>nicht</a:t>
            </a:r>
            <a:r>
              <a:rPr lang="de-DE" sz="1400" dirty="0">
                <a:solidFill>
                  <a:schemeClr val="bg2">
                    <a:lumMod val="25000"/>
                  </a:schemeClr>
                </a:solidFill>
                <a:latin typeface="Open Sans" panose="020B0606030504020204"/>
              </a:rPr>
              <a:t> im LBO-Modell berücksichtigt.</a:t>
            </a:r>
            <a:endParaRPr lang="de-DE" sz="1400" i="1" dirty="0">
              <a:solidFill>
                <a:schemeClr val="bg2">
                  <a:lumMod val="25000"/>
                </a:schemeClr>
              </a:solidFill>
              <a:latin typeface="Open Sans" panose="020B0606030504020204"/>
            </a:endParaRPr>
          </a:p>
        </p:txBody>
      </p:sp>
      <p:sp>
        <p:nvSpPr>
          <p:cNvPr id="22" name="Ellipse 21">
            <a:extLst>
              <a:ext uri="{FF2B5EF4-FFF2-40B4-BE49-F238E27FC236}">
                <a16:creationId xmlns:a16="http://schemas.microsoft.com/office/drawing/2014/main" id="{B287980F-9801-43AB-AB58-4DBDF4CAAE33}"/>
              </a:ext>
            </a:extLst>
          </p:cNvPr>
          <p:cNvSpPr/>
          <p:nvPr/>
        </p:nvSpPr>
        <p:spPr>
          <a:xfrm>
            <a:off x="8591550" y="2550209"/>
            <a:ext cx="288000" cy="28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dirty="0">
                <a:solidFill>
                  <a:schemeClr val="bg1"/>
                </a:solidFill>
                <a:latin typeface="Yu Gothic UI Semibold" panose="020B0700000000000000" pitchFamily="34" charset="-128"/>
                <a:ea typeface="Yu Gothic UI Semibold" panose="020B0700000000000000" pitchFamily="34" charset="-128"/>
              </a:rPr>
              <a:t>12</a:t>
            </a:r>
          </a:p>
        </p:txBody>
      </p:sp>
      <p:sp>
        <p:nvSpPr>
          <p:cNvPr id="21" name="Rechteck 20">
            <a:extLst>
              <a:ext uri="{FF2B5EF4-FFF2-40B4-BE49-F238E27FC236}">
                <a16:creationId xmlns:a16="http://schemas.microsoft.com/office/drawing/2014/main" id="{37B06349-BF81-418A-A172-8D2BCF502B5B}"/>
              </a:ext>
            </a:extLst>
          </p:cNvPr>
          <p:cNvSpPr/>
          <p:nvPr/>
        </p:nvSpPr>
        <p:spPr>
          <a:xfrm>
            <a:off x="8347438" y="1438363"/>
            <a:ext cx="3564802" cy="723743"/>
          </a:xfrm>
          <a:prstGeom prst="rect">
            <a:avLst/>
          </a:prstGeom>
          <a:solidFill>
            <a:schemeClr val="tx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B0F0"/>
                </a:solidFill>
                <a:latin typeface="Open Sans" panose="020B0606030504020204"/>
              </a:rPr>
              <a:t>Tragen Sie die folgenden Daten ein:</a:t>
            </a:r>
            <a:endParaRPr lang="de-DE" sz="1400" dirty="0"/>
          </a:p>
        </p:txBody>
      </p:sp>
      <p:sp>
        <p:nvSpPr>
          <p:cNvPr id="34" name="Ellipse 33">
            <a:extLst>
              <a:ext uri="{FF2B5EF4-FFF2-40B4-BE49-F238E27FC236}">
                <a16:creationId xmlns:a16="http://schemas.microsoft.com/office/drawing/2014/main" id="{11D80F25-87DC-4DB6-A2E6-1B701C8942BB}"/>
              </a:ext>
            </a:extLst>
          </p:cNvPr>
          <p:cNvSpPr/>
          <p:nvPr/>
        </p:nvSpPr>
        <p:spPr>
          <a:xfrm>
            <a:off x="8591550" y="3644349"/>
            <a:ext cx="288000" cy="28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dirty="0">
                <a:solidFill>
                  <a:schemeClr val="bg1"/>
                </a:solidFill>
                <a:latin typeface="Yu Gothic UI Semibold" panose="020B0700000000000000" pitchFamily="34" charset="-128"/>
                <a:ea typeface="Yu Gothic UI Semibold" panose="020B0700000000000000" pitchFamily="34" charset="-128"/>
              </a:rPr>
              <a:t>13</a:t>
            </a:r>
          </a:p>
        </p:txBody>
      </p:sp>
      <p:pic>
        <p:nvPicPr>
          <p:cNvPr id="18" name="Grafik 17">
            <a:extLst>
              <a:ext uri="{FF2B5EF4-FFF2-40B4-BE49-F238E27FC236}">
                <a16:creationId xmlns:a16="http://schemas.microsoft.com/office/drawing/2014/main" id="{C90D708C-DC47-4C35-A5FF-21AF9982EB17}"/>
              </a:ext>
            </a:extLst>
          </p:cNvPr>
          <p:cNvPicPr>
            <a:picLocks noChangeAspect="1"/>
          </p:cNvPicPr>
          <p:nvPr/>
        </p:nvPicPr>
        <p:blipFill>
          <a:blip r:embed="rId2"/>
          <a:stretch>
            <a:fillRect/>
          </a:stretch>
        </p:blipFill>
        <p:spPr>
          <a:xfrm>
            <a:off x="250249" y="1139706"/>
            <a:ext cx="5822851" cy="5059907"/>
          </a:xfrm>
          <a:prstGeom prst="rect">
            <a:avLst/>
          </a:prstGeom>
        </p:spPr>
      </p:pic>
      <p:pic>
        <p:nvPicPr>
          <p:cNvPr id="7" name="Grafik 6">
            <a:extLst>
              <a:ext uri="{FF2B5EF4-FFF2-40B4-BE49-F238E27FC236}">
                <a16:creationId xmlns:a16="http://schemas.microsoft.com/office/drawing/2014/main" id="{2F23CB9D-5832-4885-AAB8-E8C6EE0D36E2}"/>
              </a:ext>
            </a:extLst>
          </p:cNvPr>
          <p:cNvPicPr>
            <a:picLocks noChangeAspect="1"/>
          </p:cNvPicPr>
          <p:nvPr/>
        </p:nvPicPr>
        <p:blipFill>
          <a:blip r:embed="rId3"/>
          <a:stretch>
            <a:fillRect/>
          </a:stretch>
        </p:blipFill>
        <p:spPr>
          <a:xfrm>
            <a:off x="3350598" y="1185974"/>
            <a:ext cx="4396949" cy="1769249"/>
          </a:xfrm>
          <a:prstGeom prst="rect">
            <a:avLst/>
          </a:prstGeom>
          <a:ln w="12700">
            <a:solidFill>
              <a:srgbClr val="FF0000"/>
            </a:solidFill>
          </a:ln>
        </p:spPr>
      </p:pic>
      <p:pic>
        <p:nvPicPr>
          <p:cNvPr id="9" name="Grafik 8">
            <a:extLst>
              <a:ext uri="{FF2B5EF4-FFF2-40B4-BE49-F238E27FC236}">
                <a16:creationId xmlns:a16="http://schemas.microsoft.com/office/drawing/2014/main" id="{6C4F18D2-DC0E-44CA-9D4A-54387EDFA098}"/>
              </a:ext>
            </a:extLst>
          </p:cNvPr>
          <p:cNvPicPr>
            <a:picLocks noChangeAspect="1"/>
          </p:cNvPicPr>
          <p:nvPr/>
        </p:nvPicPr>
        <p:blipFill>
          <a:blip r:embed="rId4"/>
          <a:stretch>
            <a:fillRect/>
          </a:stretch>
        </p:blipFill>
        <p:spPr>
          <a:xfrm>
            <a:off x="246685" y="3106119"/>
            <a:ext cx="3867160" cy="1350114"/>
          </a:xfrm>
          <a:prstGeom prst="rect">
            <a:avLst/>
          </a:prstGeom>
          <a:ln w="12700">
            <a:solidFill>
              <a:srgbClr val="FF0000"/>
            </a:solidFill>
          </a:ln>
        </p:spPr>
      </p:pic>
      <p:sp>
        <p:nvSpPr>
          <p:cNvPr id="26" name="Rechteck 25">
            <a:extLst>
              <a:ext uri="{FF2B5EF4-FFF2-40B4-BE49-F238E27FC236}">
                <a16:creationId xmlns:a16="http://schemas.microsoft.com/office/drawing/2014/main" id="{EA1F3ACA-5393-4750-BE15-E80B04F99F92}"/>
              </a:ext>
            </a:extLst>
          </p:cNvPr>
          <p:cNvSpPr/>
          <p:nvPr/>
        </p:nvSpPr>
        <p:spPr>
          <a:xfrm>
            <a:off x="270669" y="5381999"/>
            <a:ext cx="1869673" cy="663395"/>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0" name="Rechteck 29">
            <a:extLst>
              <a:ext uri="{FF2B5EF4-FFF2-40B4-BE49-F238E27FC236}">
                <a16:creationId xmlns:a16="http://schemas.microsoft.com/office/drawing/2014/main" id="{8721E2A6-018D-4392-BE3B-CF71F898063C}"/>
              </a:ext>
            </a:extLst>
          </p:cNvPr>
          <p:cNvSpPr/>
          <p:nvPr/>
        </p:nvSpPr>
        <p:spPr>
          <a:xfrm>
            <a:off x="2832894" y="4591050"/>
            <a:ext cx="3253581" cy="1377155"/>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31" name="Gerader Verbinder 30">
            <a:extLst>
              <a:ext uri="{FF2B5EF4-FFF2-40B4-BE49-F238E27FC236}">
                <a16:creationId xmlns:a16="http://schemas.microsoft.com/office/drawing/2014/main" id="{58E34814-D1B1-4BF0-A577-A8B52A02B828}"/>
              </a:ext>
            </a:extLst>
          </p:cNvPr>
          <p:cNvCxnSpPr>
            <a:cxnSpLocks/>
            <a:endCxn id="7" idx="2"/>
          </p:cNvCxnSpPr>
          <p:nvPr/>
        </p:nvCxnSpPr>
        <p:spPr>
          <a:xfrm flipV="1">
            <a:off x="4438650" y="2955223"/>
            <a:ext cx="1110423" cy="1673927"/>
          </a:xfrm>
          <a:prstGeom prst="line">
            <a:avLst/>
          </a:prstGeom>
          <a:ln>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26E9B706-6CA7-4504-86DF-B8519C980DC7}"/>
              </a:ext>
            </a:extLst>
          </p:cNvPr>
          <p:cNvCxnSpPr>
            <a:cxnSpLocks/>
            <a:stCxn id="26" idx="0"/>
            <a:endCxn id="9" idx="2"/>
          </p:cNvCxnSpPr>
          <p:nvPr/>
        </p:nvCxnSpPr>
        <p:spPr>
          <a:xfrm flipV="1">
            <a:off x="1205506" y="4456233"/>
            <a:ext cx="974759" cy="925766"/>
          </a:xfrm>
          <a:prstGeom prst="line">
            <a:avLst/>
          </a:prstGeom>
          <a:ln>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3" name="Ellipse 32">
            <a:extLst>
              <a:ext uri="{FF2B5EF4-FFF2-40B4-BE49-F238E27FC236}">
                <a16:creationId xmlns:a16="http://schemas.microsoft.com/office/drawing/2014/main" id="{E48552BD-B934-40AA-BD5C-BD4151F5D2E3}"/>
              </a:ext>
            </a:extLst>
          </p:cNvPr>
          <p:cNvSpPr/>
          <p:nvPr/>
        </p:nvSpPr>
        <p:spPr>
          <a:xfrm>
            <a:off x="2914650" y="3761001"/>
            <a:ext cx="288000" cy="28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dirty="0">
                <a:solidFill>
                  <a:schemeClr val="bg1"/>
                </a:solidFill>
                <a:latin typeface="Yu Gothic UI Semibold" panose="020B0700000000000000" pitchFamily="34" charset="-128"/>
                <a:ea typeface="Yu Gothic UI Semibold" panose="020B0700000000000000" pitchFamily="34" charset="-128"/>
              </a:rPr>
              <a:t>12</a:t>
            </a:r>
          </a:p>
        </p:txBody>
      </p:sp>
      <p:sp>
        <p:nvSpPr>
          <p:cNvPr id="35" name="Ellipse 34">
            <a:extLst>
              <a:ext uri="{FF2B5EF4-FFF2-40B4-BE49-F238E27FC236}">
                <a16:creationId xmlns:a16="http://schemas.microsoft.com/office/drawing/2014/main" id="{0C76F395-27A9-42C9-8E5F-D5D9CFC461B9}"/>
              </a:ext>
            </a:extLst>
          </p:cNvPr>
          <p:cNvSpPr/>
          <p:nvPr/>
        </p:nvSpPr>
        <p:spPr>
          <a:xfrm>
            <a:off x="4514850" y="2056849"/>
            <a:ext cx="288000" cy="28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dirty="0">
                <a:solidFill>
                  <a:schemeClr val="bg1"/>
                </a:solidFill>
                <a:latin typeface="Yu Gothic UI Semibold" panose="020B0700000000000000" pitchFamily="34" charset="-128"/>
                <a:ea typeface="Yu Gothic UI Semibold" panose="020B0700000000000000" pitchFamily="34" charset="-128"/>
              </a:rPr>
              <a:t>13</a:t>
            </a:r>
          </a:p>
        </p:txBody>
      </p:sp>
      <p:sp>
        <p:nvSpPr>
          <p:cNvPr id="36" name="Ellipse 35">
            <a:extLst>
              <a:ext uri="{FF2B5EF4-FFF2-40B4-BE49-F238E27FC236}">
                <a16:creationId xmlns:a16="http://schemas.microsoft.com/office/drawing/2014/main" id="{3A91E7F5-9F20-4EDF-89FD-F7087C43EA6D}"/>
              </a:ext>
            </a:extLst>
          </p:cNvPr>
          <p:cNvSpPr/>
          <p:nvPr/>
        </p:nvSpPr>
        <p:spPr>
          <a:xfrm>
            <a:off x="8591550" y="4200609"/>
            <a:ext cx="288000" cy="28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dirty="0">
                <a:solidFill>
                  <a:schemeClr val="bg1"/>
                </a:solidFill>
                <a:latin typeface="Yu Gothic UI Semibold" panose="020B0700000000000000" pitchFamily="34" charset="-128"/>
                <a:ea typeface="Yu Gothic UI Semibold" panose="020B0700000000000000" pitchFamily="34" charset="-128"/>
              </a:rPr>
              <a:t>14</a:t>
            </a:r>
          </a:p>
        </p:txBody>
      </p:sp>
      <p:sp>
        <p:nvSpPr>
          <p:cNvPr id="39" name="Ellipse 38">
            <a:extLst>
              <a:ext uri="{FF2B5EF4-FFF2-40B4-BE49-F238E27FC236}">
                <a16:creationId xmlns:a16="http://schemas.microsoft.com/office/drawing/2014/main" id="{07B1EC8B-189F-43DC-B2AD-061F12BE3930}"/>
              </a:ext>
            </a:extLst>
          </p:cNvPr>
          <p:cNvSpPr/>
          <p:nvPr/>
        </p:nvSpPr>
        <p:spPr>
          <a:xfrm>
            <a:off x="7058025" y="1955884"/>
            <a:ext cx="288000" cy="28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dirty="0">
                <a:solidFill>
                  <a:schemeClr val="bg1"/>
                </a:solidFill>
                <a:latin typeface="Yu Gothic UI Semibold" panose="020B0700000000000000" pitchFamily="34" charset="-128"/>
                <a:ea typeface="Yu Gothic UI Semibold" panose="020B0700000000000000" pitchFamily="34" charset="-128"/>
              </a:rPr>
              <a:t>14</a:t>
            </a:r>
          </a:p>
        </p:txBody>
      </p:sp>
      <p:grpSp>
        <p:nvGrpSpPr>
          <p:cNvPr id="37" name="Gruppieren 36">
            <a:extLst>
              <a:ext uri="{FF2B5EF4-FFF2-40B4-BE49-F238E27FC236}">
                <a16:creationId xmlns:a16="http://schemas.microsoft.com/office/drawing/2014/main" id="{71BFBC57-55E0-445D-BA3F-041704A3597C}"/>
              </a:ext>
            </a:extLst>
          </p:cNvPr>
          <p:cNvGrpSpPr/>
          <p:nvPr/>
        </p:nvGrpSpPr>
        <p:grpSpPr>
          <a:xfrm>
            <a:off x="408599" y="6343056"/>
            <a:ext cx="7337576" cy="180000"/>
            <a:chOff x="300037" y="6191786"/>
            <a:chExt cx="3764953" cy="306903"/>
          </a:xfrm>
        </p:grpSpPr>
        <p:sp>
          <p:nvSpPr>
            <p:cNvPr id="38" name="Rechteck 37">
              <a:extLst>
                <a:ext uri="{FF2B5EF4-FFF2-40B4-BE49-F238E27FC236}">
                  <a16:creationId xmlns:a16="http://schemas.microsoft.com/office/drawing/2014/main" id="{1A90AA26-1ABC-478A-B446-225B0ED02ABF}"/>
                </a:ext>
              </a:extLst>
            </p:cNvPr>
            <p:cNvSpPr/>
            <p:nvPr/>
          </p:nvSpPr>
          <p:spPr>
            <a:xfrm>
              <a:off x="2169519" y="6191786"/>
              <a:ext cx="1895471" cy="306903"/>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0" rtlCol="0" anchor="ctr"/>
            <a:lstStyle/>
            <a:p>
              <a:pPr algn="ctr"/>
              <a:r>
                <a:rPr lang="de-DE"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FINANCIALS</a:t>
              </a:r>
            </a:p>
          </p:txBody>
        </p:sp>
        <p:sp>
          <p:nvSpPr>
            <p:cNvPr id="40" name="Rechteck 39">
              <a:extLst>
                <a:ext uri="{FF2B5EF4-FFF2-40B4-BE49-F238E27FC236}">
                  <a16:creationId xmlns:a16="http://schemas.microsoft.com/office/drawing/2014/main" id="{23CE28B4-D9FB-4F1B-A69F-855CB3AAA305}"/>
                </a:ext>
              </a:extLst>
            </p:cNvPr>
            <p:cNvSpPr/>
            <p:nvPr/>
          </p:nvSpPr>
          <p:spPr>
            <a:xfrm>
              <a:off x="300037" y="6191786"/>
              <a:ext cx="1895471" cy="306903"/>
            </a:xfrm>
            <a:prstGeom prst="rect">
              <a:avLst/>
            </a:prstGeom>
            <a:solidFill>
              <a:schemeClr val="bg2">
                <a:lumMod val="2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0" rtlCol="0" anchor="ctr"/>
            <a:lstStyle/>
            <a:p>
              <a:pPr algn="ctr"/>
              <a:r>
                <a:rPr lang="de-DE" sz="800" b="1" dirty="0">
                  <a:solidFill>
                    <a:srgbClr val="00B0F0"/>
                  </a:solidFill>
                  <a:latin typeface="Open Sans" panose="020B0606030504020204" pitchFamily="34" charset="0"/>
                  <a:ea typeface="Open Sans" panose="020B0606030504020204" pitchFamily="34" charset="0"/>
                  <a:cs typeface="Open Sans" panose="020B0606030504020204" pitchFamily="34" charset="0"/>
                </a:rPr>
                <a:t>DASHBOARD</a:t>
              </a:r>
            </a:p>
          </p:txBody>
        </p:sp>
      </p:grpSp>
    </p:spTree>
    <p:extLst>
      <p:ext uri="{BB962C8B-B14F-4D97-AF65-F5344CB8AC3E}">
        <p14:creationId xmlns:p14="http://schemas.microsoft.com/office/powerpoint/2010/main" val="1734657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Zwei Geschäftsleute, die an einem Tisch arbeiten">
            <a:extLst>
              <a:ext uri="{FF2B5EF4-FFF2-40B4-BE49-F238E27FC236}">
                <a16:creationId xmlns:a16="http://schemas.microsoft.com/office/drawing/2014/main" id="{8FCCEC85-0495-4B98-8991-5ECD4A37BD74}"/>
              </a:ext>
            </a:extLst>
          </p:cNvPr>
          <p:cNvPicPr>
            <a:picLocks noChangeAspect="1"/>
          </p:cNvPicPr>
          <p:nvPr/>
        </p:nvPicPr>
        <p:blipFill rotWithShape="1">
          <a:blip r:embed="rId2">
            <a:extLst>
              <a:ext uri="{28A0092B-C50C-407E-A947-70E740481C1C}">
                <a14:useLocalDpi xmlns:a14="http://schemas.microsoft.com/office/drawing/2010/main" val="0"/>
              </a:ext>
            </a:extLst>
          </a:blip>
          <a:srcRect l="25016" r="15739"/>
          <a:stretch/>
        </p:blipFill>
        <p:spPr>
          <a:xfrm>
            <a:off x="6096000" y="-2675"/>
            <a:ext cx="6096000" cy="6858000"/>
          </a:xfrm>
          <a:prstGeom prst="rect">
            <a:avLst/>
          </a:prstGeom>
        </p:spPr>
      </p:pic>
      <p:sp>
        <p:nvSpPr>
          <p:cNvPr id="5" name="Titel 1">
            <a:extLst>
              <a:ext uri="{FF2B5EF4-FFF2-40B4-BE49-F238E27FC236}">
                <a16:creationId xmlns:a16="http://schemas.microsoft.com/office/drawing/2014/main" id="{6CFA2393-CF03-4540-ACBE-EAEF5F258263}"/>
              </a:ext>
            </a:extLst>
          </p:cNvPr>
          <p:cNvSpPr txBox="1">
            <a:spLocks/>
          </p:cNvSpPr>
          <p:nvPr/>
        </p:nvSpPr>
        <p:spPr>
          <a:xfrm>
            <a:off x="764892" y="1193781"/>
            <a:ext cx="7265772" cy="3210537"/>
          </a:xfrm>
          <a:prstGeom prst="rect">
            <a:avLst/>
          </a:prstGeom>
          <a:solidFill>
            <a:srgbClr val="3B3838">
              <a:alpha val="76078"/>
            </a:srgbClr>
          </a:solidFill>
        </p:spPr>
        <p:txBody>
          <a:bodyPr vert="horz" lIns="180000" tIns="72000" rIns="180000" bIns="72000" rtlCol="0" anchor="ctr">
            <a:noAutofit/>
          </a:bodyPr>
          <a:lstStyle>
            <a:lvl1pPr algn="l" defTabSz="914400" rtl="0" eaLnBrk="1" latinLnBrk="0" hangingPunct="1">
              <a:lnSpc>
                <a:spcPct val="90000"/>
              </a:lnSpc>
              <a:spcBef>
                <a:spcPct val="0"/>
              </a:spcBef>
              <a:buNone/>
              <a:defRPr sz="2400" kern="1200">
                <a:solidFill>
                  <a:schemeClr val="tx1"/>
                </a:solidFill>
                <a:latin typeface="Open Sans" panose="020B0606030504020204"/>
                <a:ea typeface="+mj-ea"/>
                <a:cs typeface="+mj-cs"/>
              </a:defRPr>
            </a:lvl1pPr>
          </a:lstStyle>
          <a:p>
            <a:pPr>
              <a:lnSpc>
                <a:spcPct val="150000"/>
              </a:lnSpc>
            </a:pPr>
            <a:r>
              <a:rPr lang="de-DE" sz="1400" dirty="0">
                <a:solidFill>
                  <a:schemeClr val="bg1"/>
                </a:solidFill>
              </a:rPr>
              <a:t>In der Regel werden M&amp;A Transaktionen mit Hilfe von </a:t>
            </a:r>
            <a:r>
              <a:rPr lang="de-DE" sz="1400" b="1" dirty="0">
                <a:solidFill>
                  <a:schemeClr val="bg1"/>
                </a:solidFill>
              </a:rPr>
              <a:t>Eigen- oder Fremdkapital </a:t>
            </a:r>
            <a:r>
              <a:rPr lang="de-DE" sz="1400" dirty="0">
                <a:solidFill>
                  <a:schemeClr val="bg1"/>
                </a:solidFill>
              </a:rPr>
              <a:t>sowie</a:t>
            </a:r>
            <a:r>
              <a:rPr lang="de-DE" sz="1400" b="1" dirty="0">
                <a:solidFill>
                  <a:schemeClr val="bg1"/>
                </a:solidFill>
              </a:rPr>
              <a:t> hybriden Finanzierungmitteln</a:t>
            </a:r>
            <a:r>
              <a:rPr lang="de-DE" sz="1400" dirty="0">
                <a:solidFill>
                  <a:schemeClr val="bg1"/>
                </a:solidFill>
              </a:rPr>
              <a:t> finanziert. Da die Finanzierung eines der wichtigsten Teile des LBO Modelles darstellt, lassen sich im Bereich Finanzierung des Modells die Eckdaten der fremdfinanzierten Mittel eingeben. Diese umfassen die mögliche </a:t>
            </a:r>
            <a:r>
              <a:rPr lang="de-DE" sz="1400" dirty="0">
                <a:solidFill>
                  <a:srgbClr val="00B0F0"/>
                </a:solidFill>
              </a:rPr>
              <a:t>Kapitalerhöhung</a:t>
            </a:r>
            <a:r>
              <a:rPr lang="de-DE" sz="1400" dirty="0">
                <a:solidFill>
                  <a:schemeClr val="bg1"/>
                </a:solidFill>
              </a:rPr>
              <a:t>, sämtliche </a:t>
            </a:r>
            <a:r>
              <a:rPr lang="de-DE" sz="1400" dirty="0">
                <a:solidFill>
                  <a:srgbClr val="00B0F0"/>
                </a:solidFill>
              </a:rPr>
              <a:t>Transaktionsnebenkosten</a:t>
            </a:r>
            <a:r>
              <a:rPr lang="de-DE" sz="1400" dirty="0">
                <a:solidFill>
                  <a:schemeClr val="bg1"/>
                </a:solidFill>
              </a:rPr>
              <a:t>, die Summe an </a:t>
            </a:r>
            <a:r>
              <a:rPr lang="de-DE" sz="1400" dirty="0">
                <a:solidFill>
                  <a:srgbClr val="00B0F0"/>
                </a:solidFill>
              </a:rPr>
              <a:t>Fremdkapital</a:t>
            </a:r>
            <a:r>
              <a:rPr lang="de-DE" sz="1400" dirty="0">
                <a:solidFill>
                  <a:schemeClr val="bg1"/>
                </a:solidFill>
              </a:rPr>
              <a:t>, der während der Haltedauer </a:t>
            </a:r>
            <a:r>
              <a:rPr lang="de-DE" sz="1400" dirty="0">
                <a:solidFill>
                  <a:srgbClr val="00B0F0"/>
                </a:solidFill>
              </a:rPr>
              <a:t>zu tilgenden Betrag </a:t>
            </a:r>
            <a:r>
              <a:rPr lang="de-DE" sz="1400" dirty="0">
                <a:solidFill>
                  <a:schemeClr val="bg1"/>
                </a:solidFill>
              </a:rPr>
              <a:t>sowie der </a:t>
            </a:r>
            <a:r>
              <a:rPr lang="de-DE" sz="1400" dirty="0">
                <a:solidFill>
                  <a:srgbClr val="00B0F0"/>
                </a:solidFill>
              </a:rPr>
              <a:t>Zinssatz</a:t>
            </a:r>
            <a:r>
              <a:rPr lang="de-DE" sz="1400" dirty="0">
                <a:solidFill>
                  <a:schemeClr val="bg1"/>
                </a:solidFill>
              </a:rPr>
              <a:t>.</a:t>
            </a:r>
          </a:p>
          <a:p>
            <a:pPr>
              <a:lnSpc>
                <a:spcPct val="150000"/>
              </a:lnSpc>
            </a:pPr>
            <a:endParaRPr lang="de-DE" sz="1400" dirty="0">
              <a:solidFill>
                <a:schemeClr val="bg1"/>
              </a:solidFill>
            </a:endParaRPr>
          </a:p>
          <a:p>
            <a:pPr>
              <a:lnSpc>
                <a:spcPct val="150000"/>
              </a:lnSpc>
            </a:pPr>
            <a:r>
              <a:rPr lang="de-DE" sz="1000" b="1" i="1" dirty="0">
                <a:solidFill>
                  <a:schemeClr val="bg1"/>
                </a:solidFill>
              </a:rPr>
              <a:t>Hinweis:</a:t>
            </a:r>
            <a:r>
              <a:rPr lang="de-DE" sz="1000" i="1" dirty="0">
                <a:solidFill>
                  <a:schemeClr val="bg1"/>
                </a:solidFill>
              </a:rPr>
              <a:t> Das vorliegende Modell ist stark vereinfacht und dient vorrangig als Orientierung und erste Übersicht für eine Bewertung bei noch wenig vorliegenden Daten. Im Laufe des M&amp;A-Prozesses und spätestens in der Due Diligence und Strukturierung der Finanzierung, muss ein detailliertes Modell mit einer monatlichen Cashflow Planung aufgesetzt werden.  </a:t>
            </a:r>
          </a:p>
        </p:txBody>
      </p:sp>
      <p:sp>
        <p:nvSpPr>
          <p:cNvPr id="8" name="Textfeld 7">
            <a:extLst>
              <a:ext uri="{FF2B5EF4-FFF2-40B4-BE49-F238E27FC236}">
                <a16:creationId xmlns:a16="http://schemas.microsoft.com/office/drawing/2014/main" id="{73B84FA0-A3B9-434E-99B9-508E757FF2F8}"/>
              </a:ext>
            </a:extLst>
          </p:cNvPr>
          <p:cNvSpPr txBox="1"/>
          <p:nvPr/>
        </p:nvSpPr>
        <p:spPr>
          <a:xfrm>
            <a:off x="764892" y="4835101"/>
            <a:ext cx="7265772" cy="1478632"/>
          </a:xfrm>
          <a:prstGeom prst="rect">
            <a:avLst/>
          </a:prstGeom>
          <a:solidFill>
            <a:schemeClr val="accent1">
              <a:alpha val="76078"/>
            </a:schemeClr>
          </a:solidFill>
        </p:spPr>
        <p:txBody>
          <a:bodyPr vert="horz" lIns="180000" tIns="72000" rIns="180000" bIns="72000" rtlCol="0" anchor="ctr">
            <a:noAutofit/>
          </a:bodyPr>
          <a:lstStyle>
            <a:defPPr>
              <a:defRPr lang="de-DE"/>
            </a:defPPr>
            <a:lvl1pPr>
              <a:lnSpc>
                <a:spcPct val="150000"/>
              </a:lnSpc>
              <a:spcBef>
                <a:spcPct val="0"/>
              </a:spcBef>
              <a:buNone/>
              <a:defRPr sz="1600" b="1">
                <a:solidFill>
                  <a:schemeClr val="bg1"/>
                </a:solidFill>
                <a:latin typeface="Open Sans" panose="020B0606030504020204"/>
                <a:ea typeface="+mj-ea"/>
                <a:cs typeface="+mj-cs"/>
              </a:defRPr>
            </a:lvl1pPr>
          </a:lstStyle>
          <a:p>
            <a:r>
              <a:rPr lang="de-DE" sz="1400" b="0" dirty="0"/>
              <a:t>Durch die geminderte Komplexität des Modells, wird auf eine detaillierte Übersicht der verschiedenen Fremdkapitalarten verzichtet. Diese sind unter „Fremdkapital“ zusammengefasst und können ohne komplexe Auflistung eingetragen werden.</a:t>
            </a:r>
          </a:p>
        </p:txBody>
      </p:sp>
      <p:sp>
        <p:nvSpPr>
          <p:cNvPr id="28" name="Titel 1">
            <a:extLst>
              <a:ext uri="{FF2B5EF4-FFF2-40B4-BE49-F238E27FC236}">
                <a16:creationId xmlns:a16="http://schemas.microsoft.com/office/drawing/2014/main" id="{F089BE09-DE16-4AC8-A8C8-D497828EE181}"/>
              </a:ext>
            </a:extLst>
          </p:cNvPr>
          <p:cNvSpPr>
            <a:spLocks noGrp="1"/>
          </p:cNvSpPr>
          <p:nvPr/>
        </p:nvSpPr>
        <p:spPr>
          <a:xfrm>
            <a:off x="302522" y="269312"/>
            <a:ext cx="8063999" cy="7237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kern="1200">
                <a:solidFill>
                  <a:schemeClr val="tx1"/>
                </a:solidFill>
                <a:latin typeface="Open Sans" panose="020B0606030504020204"/>
                <a:ea typeface="+mj-ea"/>
                <a:cs typeface="+mj-cs"/>
              </a:defRPr>
            </a:lvl1pPr>
          </a:lstStyle>
          <a:p>
            <a:r>
              <a:rPr lang="de-DE" sz="2400" b="1" dirty="0">
                <a:solidFill>
                  <a:schemeClr val="accent1"/>
                </a:solidFill>
              </a:rPr>
              <a:t>V | </a:t>
            </a:r>
            <a:r>
              <a:rPr lang="de-DE" b="1" dirty="0">
                <a:solidFill>
                  <a:schemeClr val="tx1">
                    <a:lumMod val="75000"/>
                    <a:lumOff val="25000"/>
                  </a:schemeClr>
                </a:solidFill>
              </a:rPr>
              <a:t>FINANZIERUNG - ERLÄUTERUNG</a:t>
            </a:r>
            <a:endParaRPr lang="de-DE" dirty="0"/>
          </a:p>
        </p:txBody>
      </p:sp>
    </p:spTree>
    <p:extLst>
      <p:ext uri="{BB962C8B-B14F-4D97-AF65-F5344CB8AC3E}">
        <p14:creationId xmlns:p14="http://schemas.microsoft.com/office/powerpoint/2010/main" val="4044144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Grafik 33">
            <a:extLst>
              <a:ext uri="{FF2B5EF4-FFF2-40B4-BE49-F238E27FC236}">
                <a16:creationId xmlns:a16="http://schemas.microsoft.com/office/drawing/2014/main" id="{5377BD3B-1EEA-4E88-AF6B-F7DCE07AA53F}"/>
              </a:ext>
            </a:extLst>
          </p:cNvPr>
          <p:cNvPicPr>
            <a:picLocks noChangeAspect="1"/>
          </p:cNvPicPr>
          <p:nvPr/>
        </p:nvPicPr>
        <p:blipFill>
          <a:blip r:embed="rId2"/>
          <a:stretch>
            <a:fillRect/>
          </a:stretch>
        </p:blipFill>
        <p:spPr>
          <a:xfrm>
            <a:off x="250249" y="1139706"/>
            <a:ext cx="5822851" cy="5059907"/>
          </a:xfrm>
          <a:prstGeom prst="rect">
            <a:avLst/>
          </a:prstGeom>
        </p:spPr>
      </p:pic>
      <p:sp>
        <p:nvSpPr>
          <p:cNvPr id="15" name="Rechteck 14">
            <a:extLst>
              <a:ext uri="{FF2B5EF4-FFF2-40B4-BE49-F238E27FC236}">
                <a16:creationId xmlns:a16="http://schemas.microsoft.com/office/drawing/2014/main" id="{5632E741-BF3E-4929-919E-057703324EFB}"/>
              </a:ext>
            </a:extLst>
          </p:cNvPr>
          <p:cNvSpPr/>
          <p:nvPr/>
        </p:nvSpPr>
        <p:spPr>
          <a:xfrm>
            <a:off x="4210050" y="1218881"/>
            <a:ext cx="3781425" cy="1759165"/>
          </a:xfrm>
          <a:prstGeom prst="rect">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45" name="Grafik 44">
            <a:extLst>
              <a:ext uri="{FF2B5EF4-FFF2-40B4-BE49-F238E27FC236}">
                <a16:creationId xmlns:a16="http://schemas.microsoft.com/office/drawing/2014/main" id="{79784BFF-4853-4FD9-A1EE-433AF0706768}"/>
              </a:ext>
            </a:extLst>
          </p:cNvPr>
          <p:cNvPicPr>
            <a:picLocks noChangeAspect="1"/>
          </p:cNvPicPr>
          <p:nvPr/>
        </p:nvPicPr>
        <p:blipFill>
          <a:blip r:embed="rId3"/>
          <a:stretch>
            <a:fillRect/>
          </a:stretch>
        </p:blipFill>
        <p:spPr>
          <a:xfrm>
            <a:off x="6616506" y="1309618"/>
            <a:ext cx="1285875" cy="1571625"/>
          </a:xfrm>
          <a:prstGeom prst="rect">
            <a:avLst/>
          </a:prstGeom>
        </p:spPr>
      </p:pic>
      <p:sp>
        <p:nvSpPr>
          <p:cNvPr id="17" name="Rechteck 16">
            <a:extLst>
              <a:ext uri="{FF2B5EF4-FFF2-40B4-BE49-F238E27FC236}">
                <a16:creationId xmlns:a16="http://schemas.microsoft.com/office/drawing/2014/main" id="{283370FB-5497-40C6-B45D-BBD7D6D5717B}"/>
              </a:ext>
            </a:extLst>
          </p:cNvPr>
          <p:cNvSpPr/>
          <p:nvPr/>
        </p:nvSpPr>
        <p:spPr>
          <a:xfrm>
            <a:off x="8367600" y="836612"/>
            <a:ext cx="3525156" cy="5657546"/>
          </a:xfrm>
          <a:prstGeom prst="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F089BE09-DE16-4AC8-A8C8-D497828EE181}"/>
              </a:ext>
            </a:extLst>
          </p:cNvPr>
          <p:cNvSpPr>
            <a:spLocks noGrp="1"/>
          </p:cNvSpPr>
          <p:nvPr>
            <p:ph type="title"/>
          </p:nvPr>
        </p:nvSpPr>
        <p:spPr/>
        <p:txBody>
          <a:bodyPr/>
          <a:lstStyle/>
          <a:p>
            <a:r>
              <a:rPr lang="de-DE" sz="2400" b="1" dirty="0">
                <a:solidFill>
                  <a:schemeClr val="accent1"/>
                </a:solidFill>
              </a:rPr>
              <a:t>V | </a:t>
            </a:r>
            <a:r>
              <a:rPr lang="de-DE" b="1" dirty="0">
                <a:solidFill>
                  <a:schemeClr val="tx1">
                    <a:lumMod val="75000"/>
                    <a:lumOff val="25000"/>
                  </a:schemeClr>
                </a:solidFill>
              </a:rPr>
              <a:t>FINANZIERUNG - INPUT FELDER</a:t>
            </a:r>
            <a:endParaRPr lang="de-DE" dirty="0"/>
          </a:p>
        </p:txBody>
      </p:sp>
      <p:sp>
        <p:nvSpPr>
          <p:cNvPr id="20" name="Textfeld 19">
            <a:extLst>
              <a:ext uri="{FF2B5EF4-FFF2-40B4-BE49-F238E27FC236}">
                <a16:creationId xmlns:a16="http://schemas.microsoft.com/office/drawing/2014/main" id="{C8DBA434-5C79-4EF7-9CC3-7C9BD3E487DE}"/>
              </a:ext>
            </a:extLst>
          </p:cNvPr>
          <p:cNvSpPr txBox="1"/>
          <p:nvPr/>
        </p:nvSpPr>
        <p:spPr>
          <a:xfrm>
            <a:off x="8467725" y="2162106"/>
            <a:ext cx="3525156" cy="4327594"/>
          </a:xfrm>
          <a:prstGeom prst="rect">
            <a:avLst/>
          </a:prstGeom>
          <a:noFill/>
        </p:spPr>
        <p:txBody>
          <a:bodyPr wrap="square" lIns="36000" tIns="36000" rIns="36000" bIns="36000" rtlCol="0" anchor="ctr">
            <a:noAutofit/>
          </a:bodyPr>
          <a:lstStyle/>
          <a:p>
            <a:pPr lvl="1"/>
            <a:r>
              <a:rPr lang="de-DE" sz="1600" dirty="0">
                <a:solidFill>
                  <a:schemeClr val="bg2">
                    <a:lumMod val="25000"/>
                  </a:schemeClr>
                </a:solidFill>
                <a:latin typeface="Open Sans" panose="020B0606030504020204"/>
              </a:rPr>
              <a:t>Sofern eine Kapitalerhöhung z.B. durch Gesellschafter-darlehen geplant ist</a:t>
            </a:r>
          </a:p>
          <a:p>
            <a:pPr lvl="1"/>
            <a:endParaRPr lang="de-DE" sz="1600" dirty="0">
              <a:solidFill>
                <a:schemeClr val="bg2">
                  <a:lumMod val="25000"/>
                </a:schemeClr>
              </a:solidFill>
              <a:latin typeface="Open Sans" panose="020B0606030504020204"/>
            </a:endParaRPr>
          </a:p>
          <a:p>
            <a:pPr lvl="1"/>
            <a:r>
              <a:rPr lang="de-DE" sz="1600" dirty="0">
                <a:solidFill>
                  <a:schemeClr val="bg2">
                    <a:lumMod val="25000"/>
                  </a:schemeClr>
                </a:solidFill>
                <a:latin typeface="Open Sans" panose="020B0606030504020204"/>
              </a:rPr>
              <a:t>Transaktionsnebenkosten</a:t>
            </a:r>
          </a:p>
          <a:p>
            <a:pPr lvl="1"/>
            <a:endParaRPr lang="de-DE" sz="1600" dirty="0">
              <a:solidFill>
                <a:schemeClr val="bg2">
                  <a:lumMod val="25000"/>
                </a:schemeClr>
              </a:solidFill>
              <a:latin typeface="Open Sans" panose="020B0606030504020204"/>
            </a:endParaRPr>
          </a:p>
          <a:p>
            <a:pPr lvl="1"/>
            <a:r>
              <a:rPr lang="de-DE" sz="1600" dirty="0">
                <a:solidFill>
                  <a:schemeClr val="bg2">
                    <a:lumMod val="25000"/>
                  </a:schemeClr>
                </a:solidFill>
                <a:latin typeface="Open Sans" panose="020B0606030504020204"/>
              </a:rPr>
              <a:t>Summe des Fremdkapitals</a:t>
            </a:r>
          </a:p>
          <a:p>
            <a:pPr lvl="1"/>
            <a:endParaRPr lang="de-DE" sz="1600" dirty="0">
              <a:solidFill>
                <a:schemeClr val="bg2">
                  <a:lumMod val="25000"/>
                </a:schemeClr>
              </a:solidFill>
              <a:latin typeface="Open Sans" panose="020B0606030504020204"/>
            </a:endParaRPr>
          </a:p>
          <a:p>
            <a:pPr lvl="1"/>
            <a:r>
              <a:rPr lang="de-DE" sz="1600" dirty="0">
                <a:solidFill>
                  <a:schemeClr val="bg2">
                    <a:lumMod val="25000"/>
                  </a:schemeClr>
                </a:solidFill>
                <a:latin typeface="Open Sans" panose="020B0606030504020204"/>
              </a:rPr>
              <a:t>Anteil des bis zum Verkauf getilgten Fremdkapitals für die Kaufpreiszahlung</a:t>
            </a:r>
          </a:p>
          <a:p>
            <a:pPr lvl="1"/>
            <a:endParaRPr lang="de-DE" sz="1600" dirty="0">
              <a:solidFill>
                <a:schemeClr val="bg2">
                  <a:lumMod val="25000"/>
                </a:schemeClr>
              </a:solidFill>
              <a:latin typeface="Open Sans" panose="020B0606030504020204"/>
            </a:endParaRPr>
          </a:p>
          <a:p>
            <a:pPr lvl="1"/>
            <a:r>
              <a:rPr lang="de-DE" sz="1600" dirty="0">
                <a:solidFill>
                  <a:schemeClr val="bg2">
                    <a:lumMod val="25000"/>
                  </a:schemeClr>
                </a:solidFill>
                <a:latin typeface="Open Sans" panose="020B0606030504020204"/>
              </a:rPr>
              <a:t>Zinssatz des Fremdkapitals</a:t>
            </a:r>
          </a:p>
        </p:txBody>
      </p:sp>
      <p:sp>
        <p:nvSpPr>
          <p:cNvPr id="18" name="Ellipse 17">
            <a:extLst>
              <a:ext uri="{FF2B5EF4-FFF2-40B4-BE49-F238E27FC236}">
                <a16:creationId xmlns:a16="http://schemas.microsoft.com/office/drawing/2014/main" id="{DE3F27CC-699E-4ED6-8246-DD453735520E}"/>
              </a:ext>
            </a:extLst>
          </p:cNvPr>
          <p:cNvSpPr/>
          <p:nvPr/>
        </p:nvSpPr>
        <p:spPr>
          <a:xfrm>
            <a:off x="8591550" y="2718622"/>
            <a:ext cx="288000" cy="28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dirty="0">
                <a:solidFill>
                  <a:schemeClr val="bg1"/>
                </a:solidFill>
                <a:latin typeface="Yu Gothic UI Semibold" panose="020B0700000000000000" pitchFamily="34" charset="-128"/>
                <a:ea typeface="Yu Gothic UI Semibold" panose="020B0700000000000000" pitchFamily="34" charset="-128"/>
              </a:rPr>
              <a:t>15</a:t>
            </a:r>
          </a:p>
        </p:txBody>
      </p:sp>
      <p:sp>
        <p:nvSpPr>
          <p:cNvPr id="19" name="Ellipse 18">
            <a:extLst>
              <a:ext uri="{FF2B5EF4-FFF2-40B4-BE49-F238E27FC236}">
                <a16:creationId xmlns:a16="http://schemas.microsoft.com/office/drawing/2014/main" id="{9E748D04-AB6B-4414-8341-D3EBC5286D85}"/>
              </a:ext>
            </a:extLst>
          </p:cNvPr>
          <p:cNvSpPr/>
          <p:nvPr/>
        </p:nvSpPr>
        <p:spPr>
          <a:xfrm>
            <a:off x="8591550" y="3704505"/>
            <a:ext cx="288000" cy="28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dirty="0">
                <a:solidFill>
                  <a:schemeClr val="bg1"/>
                </a:solidFill>
                <a:latin typeface="Yu Gothic UI Semibold" panose="020B0700000000000000" pitchFamily="34" charset="-128"/>
                <a:ea typeface="Yu Gothic UI Semibold" panose="020B0700000000000000" pitchFamily="34" charset="-128"/>
              </a:rPr>
              <a:t>16</a:t>
            </a:r>
          </a:p>
        </p:txBody>
      </p:sp>
      <p:sp>
        <p:nvSpPr>
          <p:cNvPr id="22" name="Ellipse 21">
            <a:extLst>
              <a:ext uri="{FF2B5EF4-FFF2-40B4-BE49-F238E27FC236}">
                <a16:creationId xmlns:a16="http://schemas.microsoft.com/office/drawing/2014/main" id="{B287980F-9801-43AB-AB58-4DBDF4CAAE33}"/>
              </a:ext>
            </a:extLst>
          </p:cNvPr>
          <p:cNvSpPr/>
          <p:nvPr/>
        </p:nvSpPr>
        <p:spPr>
          <a:xfrm>
            <a:off x="8591550" y="4187877"/>
            <a:ext cx="288000" cy="28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dirty="0">
                <a:solidFill>
                  <a:schemeClr val="bg1"/>
                </a:solidFill>
                <a:latin typeface="Yu Gothic UI Semibold" panose="020B0700000000000000" pitchFamily="34" charset="-128"/>
                <a:ea typeface="Yu Gothic UI Semibold" panose="020B0700000000000000" pitchFamily="34" charset="-128"/>
              </a:rPr>
              <a:t>17</a:t>
            </a:r>
          </a:p>
        </p:txBody>
      </p:sp>
      <p:sp>
        <p:nvSpPr>
          <p:cNvPr id="21" name="Rechteck 20">
            <a:extLst>
              <a:ext uri="{FF2B5EF4-FFF2-40B4-BE49-F238E27FC236}">
                <a16:creationId xmlns:a16="http://schemas.microsoft.com/office/drawing/2014/main" id="{37B06349-BF81-418A-A172-8D2BCF502B5B}"/>
              </a:ext>
            </a:extLst>
          </p:cNvPr>
          <p:cNvSpPr/>
          <p:nvPr/>
        </p:nvSpPr>
        <p:spPr>
          <a:xfrm>
            <a:off x="8347438" y="1438363"/>
            <a:ext cx="3564802" cy="723743"/>
          </a:xfrm>
          <a:prstGeom prst="rect">
            <a:avLst/>
          </a:prstGeom>
          <a:solidFill>
            <a:schemeClr val="tx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B0F0"/>
                </a:solidFill>
                <a:latin typeface="Open Sans" panose="020B0606030504020204"/>
              </a:rPr>
              <a:t>Tragen Sie die folgenden Daten ein:</a:t>
            </a:r>
            <a:endParaRPr lang="de-DE" sz="1400" dirty="0"/>
          </a:p>
        </p:txBody>
      </p:sp>
      <p:sp>
        <p:nvSpPr>
          <p:cNvPr id="28" name="Ellipse 27">
            <a:extLst>
              <a:ext uri="{FF2B5EF4-FFF2-40B4-BE49-F238E27FC236}">
                <a16:creationId xmlns:a16="http://schemas.microsoft.com/office/drawing/2014/main" id="{26E29EC6-5830-40FE-9C2D-F2EC748E082B}"/>
              </a:ext>
            </a:extLst>
          </p:cNvPr>
          <p:cNvSpPr/>
          <p:nvPr/>
        </p:nvSpPr>
        <p:spPr>
          <a:xfrm>
            <a:off x="8591550" y="4695959"/>
            <a:ext cx="288000" cy="28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dirty="0">
                <a:solidFill>
                  <a:schemeClr val="bg1"/>
                </a:solidFill>
                <a:latin typeface="Yu Gothic UI Semibold" panose="020B0700000000000000" pitchFamily="34" charset="-128"/>
                <a:ea typeface="Yu Gothic UI Semibold" panose="020B0700000000000000" pitchFamily="34" charset="-128"/>
              </a:rPr>
              <a:t>18</a:t>
            </a:r>
          </a:p>
        </p:txBody>
      </p:sp>
      <p:sp>
        <p:nvSpPr>
          <p:cNvPr id="35" name="Ellipse 34">
            <a:extLst>
              <a:ext uri="{FF2B5EF4-FFF2-40B4-BE49-F238E27FC236}">
                <a16:creationId xmlns:a16="http://schemas.microsoft.com/office/drawing/2014/main" id="{4D8006B5-55D5-4F41-B9A7-D992944B5AFC}"/>
              </a:ext>
            </a:extLst>
          </p:cNvPr>
          <p:cNvSpPr/>
          <p:nvPr/>
        </p:nvSpPr>
        <p:spPr>
          <a:xfrm>
            <a:off x="8588513" y="5642978"/>
            <a:ext cx="288000" cy="28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dirty="0">
                <a:solidFill>
                  <a:schemeClr val="bg1"/>
                </a:solidFill>
                <a:latin typeface="Yu Gothic UI Semibold" panose="020B0700000000000000" pitchFamily="34" charset="-128"/>
                <a:ea typeface="Yu Gothic UI Semibold" panose="020B0700000000000000" pitchFamily="34" charset="-128"/>
              </a:rPr>
              <a:t>19</a:t>
            </a:r>
          </a:p>
        </p:txBody>
      </p:sp>
      <p:pic>
        <p:nvPicPr>
          <p:cNvPr id="47" name="Grafik 46">
            <a:extLst>
              <a:ext uri="{FF2B5EF4-FFF2-40B4-BE49-F238E27FC236}">
                <a16:creationId xmlns:a16="http://schemas.microsoft.com/office/drawing/2014/main" id="{40F69767-09E5-46AD-B2C1-77AB6F32AE88}"/>
              </a:ext>
            </a:extLst>
          </p:cNvPr>
          <p:cNvPicPr>
            <a:picLocks noChangeAspect="1"/>
          </p:cNvPicPr>
          <p:nvPr/>
        </p:nvPicPr>
        <p:blipFill>
          <a:blip r:embed="rId4"/>
          <a:stretch>
            <a:fillRect/>
          </a:stretch>
        </p:blipFill>
        <p:spPr>
          <a:xfrm>
            <a:off x="4315540" y="1381055"/>
            <a:ext cx="2190750" cy="1466850"/>
          </a:xfrm>
          <a:prstGeom prst="rect">
            <a:avLst/>
          </a:prstGeom>
        </p:spPr>
      </p:pic>
      <p:sp>
        <p:nvSpPr>
          <p:cNvPr id="36" name="Ellipse 35">
            <a:extLst>
              <a:ext uri="{FF2B5EF4-FFF2-40B4-BE49-F238E27FC236}">
                <a16:creationId xmlns:a16="http://schemas.microsoft.com/office/drawing/2014/main" id="{CB02C7B5-5FAC-4BB8-87F7-B02712E0EBD7}"/>
              </a:ext>
            </a:extLst>
          </p:cNvPr>
          <p:cNvSpPr/>
          <p:nvPr/>
        </p:nvSpPr>
        <p:spPr>
          <a:xfrm>
            <a:off x="5766265" y="1412265"/>
            <a:ext cx="288000" cy="28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dirty="0">
                <a:solidFill>
                  <a:schemeClr val="bg1"/>
                </a:solidFill>
                <a:latin typeface="Yu Gothic UI Semibold" panose="020B0700000000000000" pitchFamily="34" charset="-128"/>
                <a:ea typeface="Yu Gothic UI Semibold" panose="020B0700000000000000" pitchFamily="34" charset="-128"/>
              </a:rPr>
              <a:t>15</a:t>
            </a:r>
          </a:p>
        </p:txBody>
      </p:sp>
      <p:sp>
        <p:nvSpPr>
          <p:cNvPr id="37" name="Ellipse 36">
            <a:extLst>
              <a:ext uri="{FF2B5EF4-FFF2-40B4-BE49-F238E27FC236}">
                <a16:creationId xmlns:a16="http://schemas.microsoft.com/office/drawing/2014/main" id="{1D8C88AF-EFF4-474B-B221-284568D5239E}"/>
              </a:ext>
            </a:extLst>
          </p:cNvPr>
          <p:cNvSpPr/>
          <p:nvPr/>
        </p:nvSpPr>
        <p:spPr>
          <a:xfrm>
            <a:off x="6360247" y="1666402"/>
            <a:ext cx="288000" cy="28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dirty="0">
                <a:solidFill>
                  <a:schemeClr val="bg1"/>
                </a:solidFill>
                <a:latin typeface="Yu Gothic UI Semibold" panose="020B0700000000000000" pitchFamily="34" charset="-128"/>
                <a:ea typeface="Yu Gothic UI Semibold" panose="020B0700000000000000" pitchFamily="34" charset="-128"/>
              </a:rPr>
              <a:t>16</a:t>
            </a:r>
          </a:p>
        </p:txBody>
      </p:sp>
      <p:sp>
        <p:nvSpPr>
          <p:cNvPr id="39" name="Ellipse 38">
            <a:extLst>
              <a:ext uri="{FF2B5EF4-FFF2-40B4-BE49-F238E27FC236}">
                <a16:creationId xmlns:a16="http://schemas.microsoft.com/office/drawing/2014/main" id="{4D39AC28-8F01-47A5-90B3-87051AD7C78E}"/>
              </a:ext>
            </a:extLst>
          </p:cNvPr>
          <p:cNvSpPr/>
          <p:nvPr/>
        </p:nvSpPr>
        <p:spPr>
          <a:xfrm>
            <a:off x="5093996" y="2168115"/>
            <a:ext cx="288000" cy="28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dirty="0">
                <a:solidFill>
                  <a:schemeClr val="bg1"/>
                </a:solidFill>
                <a:latin typeface="Yu Gothic UI Semibold" panose="020B0700000000000000" pitchFamily="34" charset="-128"/>
                <a:ea typeface="Yu Gothic UI Semibold" panose="020B0700000000000000" pitchFamily="34" charset="-128"/>
              </a:rPr>
              <a:t>18</a:t>
            </a:r>
          </a:p>
        </p:txBody>
      </p:sp>
      <p:sp>
        <p:nvSpPr>
          <p:cNvPr id="40" name="Ellipse 39">
            <a:extLst>
              <a:ext uri="{FF2B5EF4-FFF2-40B4-BE49-F238E27FC236}">
                <a16:creationId xmlns:a16="http://schemas.microsoft.com/office/drawing/2014/main" id="{ABC0EFE8-75B3-47BD-86F8-1E475EB02332}"/>
              </a:ext>
            </a:extLst>
          </p:cNvPr>
          <p:cNvSpPr/>
          <p:nvPr/>
        </p:nvSpPr>
        <p:spPr>
          <a:xfrm>
            <a:off x="4792671" y="2428830"/>
            <a:ext cx="288000" cy="28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dirty="0">
                <a:solidFill>
                  <a:schemeClr val="bg1"/>
                </a:solidFill>
                <a:latin typeface="Yu Gothic UI Semibold" panose="020B0700000000000000" pitchFamily="34" charset="-128"/>
                <a:ea typeface="Yu Gothic UI Semibold" panose="020B0700000000000000" pitchFamily="34" charset="-128"/>
              </a:rPr>
              <a:t>19</a:t>
            </a:r>
          </a:p>
        </p:txBody>
      </p:sp>
      <p:sp>
        <p:nvSpPr>
          <p:cNvPr id="48" name="Ellipse 47">
            <a:extLst>
              <a:ext uri="{FF2B5EF4-FFF2-40B4-BE49-F238E27FC236}">
                <a16:creationId xmlns:a16="http://schemas.microsoft.com/office/drawing/2014/main" id="{6B293868-F696-4B4A-B604-08D748D235A6}"/>
              </a:ext>
            </a:extLst>
          </p:cNvPr>
          <p:cNvSpPr/>
          <p:nvPr/>
        </p:nvSpPr>
        <p:spPr>
          <a:xfrm>
            <a:off x="5497310" y="1925462"/>
            <a:ext cx="288000" cy="28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dirty="0">
                <a:solidFill>
                  <a:schemeClr val="bg1"/>
                </a:solidFill>
                <a:latin typeface="Yu Gothic UI Semibold" panose="020B0700000000000000" pitchFamily="34" charset="-128"/>
                <a:ea typeface="Yu Gothic UI Semibold" panose="020B0700000000000000" pitchFamily="34" charset="-128"/>
              </a:rPr>
              <a:t>17</a:t>
            </a:r>
          </a:p>
        </p:txBody>
      </p:sp>
      <p:cxnSp>
        <p:nvCxnSpPr>
          <p:cNvPr id="38" name="Gerader Verbinder 37">
            <a:extLst>
              <a:ext uri="{FF2B5EF4-FFF2-40B4-BE49-F238E27FC236}">
                <a16:creationId xmlns:a16="http://schemas.microsoft.com/office/drawing/2014/main" id="{D4A0E5CF-5827-43F5-89C4-3F69E71F181D}"/>
              </a:ext>
            </a:extLst>
          </p:cNvPr>
          <p:cNvCxnSpPr>
            <a:cxnSpLocks/>
            <a:endCxn id="15" idx="1"/>
          </p:cNvCxnSpPr>
          <p:nvPr/>
        </p:nvCxnSpPr>
        <p:spPr>
          <a:xfrm flipV="1">
            <a:off x="2152650" y="2098464"/>
            <a:ext cx="2057400" cy="997162"/>
          </a:xfrm>
          <a:prstGeom prst="line">
            <a:avLst/>
          </a:prstGeom>
          <a:ln>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42" name="Rechteck 41">
            <a:extLst>
              <a:ext uri="{FF2B5EF4-FFF2-40B4-BE49-F238E27FC236}">
                <a16:creationId xmlns:a16="http://schemas.microsoft.com/office/drawing/2014/main" id="{180308BE-91A7-45E5-AFAF-532E85481F40}"/>
              </a:ext>
            </a:extLst>
          </p:cNvPr>
          <p:cNvSpPr/>
          <p:nvPr/>
        </p:nvSpPr>
        <p:spPr>
          <a:xfrm>
            <a:off x="280194" y="2755455"/>
            <a:ext cx="1869673" cy="729735"/>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33" name="Gruppieren 32">
            <a:extLst>
              <a:ext uri="{FF2B5EF4-FFF2-40B4-BE49-F238E27FC236}">
                <a16:creationId xmlns:a16="http://schemas.microsoft.com/office/drawing/2014/main" id="{807A89D3-BA36-4BD2-BFB8-2D6CC1CEA897}"/>
              </a:ext>
            </a:extLst>
          </p:cNvPr>
          <p:cNvGrpSpPr/>
          <p:nvPr/>
        </p:nvGrpSpPr>
        <p:grpSpPr>
          <a:xfrm>
            <a:off x="408599" y="6343056"/>
            <a:ext cx="7337576" cy="180000"/>
            <a:chOff x="300037" y="6191786"/>
            <a:chExt cx="3764953" cy="306903"/>
          </a:xfrm>
        </p:grpSpPr>
        <p:sp>
          <p:nvSpPr>
            <p:cNvPr id="41" name="Rechteck 40">
              <a:extLst>
                <a:ext uri="{FF2B5EF4-FFF2-40B4-BE49-F238E27FC236}">
                  <a16:creationId xmlns:a16="http://schemas.microsoft.com/office/drawing/2014/main" id="{85ABC803-B3E8-433F-BA81-A62EBE4E75E8}"/>
                </a:ext>
              </a:extLst>
            </p:cNvPr>
            <p:cNvSpPr/>
            <p:nvPr/>
          </p:nvSpPr>
          <p:spPr>
            <a:xfrm>
              <a:off x="2169519" y="6191786"/>
              <a:ext cx="1895471" cy="306903"/>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0" rtlCol="0" anchor="ctr"/>
            <a:lstStyle/>
            <a:p>
              <a:pPr algn="ctr"/>
              <a:r>
                <a:rPr lang="de-DE"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FINANCIALS</a:t>
              </a:r>
            </a:p>
          </p:txBody>
        </p:sp>
        <p:sp>
          <p:nvSpPr>
            <p:cNvPr id="43" name="Rechteck 42">
              <a:extLst>
                <a:ext uri="{FF2B5EF4-FFF2-40B4-BE49-F238E27FC236}">
                  <a16:creationId xmlns:a16="http://schemas.microsoft.com/office/drawing/2014/main" id="{A448F9B0-E2B5-469A-AC94-C7F941BCA734}"/>
                </a:ext>
              </a:extLst>
            </p:cNvPr>
            <p:cNvSpPr/>
            <p:nvPr/>
          </p:nvSpPr>
          <p:spPr>
            <a:xfrm>
              <a:off x="300037" y="6191786"/>
              <a:ext cx="1895471" cy="306903"/>
            </a:xfrm>
            <a:prstGeom prst="rect">
              <a:avLst/>
            </a:prstGeom>
            <a:solidFill>
              <a:schemeClr val="bg2">
                <a:lumMod val="2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0" rtlCol="0" anchor="ctr"/>
            <a:lstStyle/>
            <a:p>
              <a:pPr algn="ctr"/>
              <a:r>
                <a:rPr lang="de-DE" sz="800" b="1" dirty="0">
                  <a:solidFill>
                    <a:srgbClr val="00B0F0"/>
                  </a:solidFill>
                  <a:latin typeface="Open Sans" panose="020B0606030504020204" pitchFamily="34" charset="0"/>
                  <a:ea typeface="Open Sans" panose="020B0606030504020204" pitchFamily="34" charset="0"/>
                  <a:cs typeface="Open Sans" panose="020B0606030504020204" pitchFamily="34" charset="0"/>
                </a:rPr>
                <a:t>DASHBOARD</a:t>
              </a:r>
            </a:p>
          </p:txBody>
        </p:sp>
      </p:grpSp>
    </p:spTree>
    <p:extLst>
      <p:ext uri="{BB962C8B-B14F-4D97-AF65-F5344CB8AC3E}">
        <p14:creationId xmlns:p14="http://schemas.microsoft.com/office/powerpoint/2010/main" val="3730520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Personen, die auf blauen Stühlen sitzen">
            <a:extLst>
              <a:ext uri="{FF2B5EF4-FFF2-40B4-BE49-F238E27FC236}">
                <a16:creationId xmlns:a16="http://schemas.microsoft.com/office/drawing/2014/main" id="{8FCCEC85-0495-4B98-8991-5ECD4A37BD74}"/>
              </a:ext>
            </a:extLst>
          </p:cNvPr>
          <p:cNvPicPr>
            <a:picLocks noChangeAspect="1"/>
          </p:cNvPicPr>
          <p:nvPr/>
        </p:nvPicPr>
        <p:blipFill>
          <a:blip r:embed="rId2">
            <a:extLst>
              <a:ext uri="{28A0092B-C50C-407E-A947-70E740481C1C}">
                <a14:useLocalDpi xmlns:a14="http://schemas.microsoft.com/office/drawing/2010/main" val="0"/>
              </a:ext>
            </a:extLst>
          </a:blip>
          <a:srcRect l="15708" r="15708"/>
          <a:stretch/>
        </p:blipFill>
        <p:spPr>
          <a:xfrm>
            <a:off x="5141492" y="-2675"/>
            <a:ext cx="7050508" cy="6858000"/>
          </a:xfrm>
          <a:prstGeom prst="rect">
            <a:avLst/>
          </a:prstGeom>
        </p:spPr>
      </p:pic>
      <p:sp>
        <p:nvSpPr>
          <p:cNvPr id="5" name="Titel 1">
            <a:extLst>
              <a:ext uri="{FF2B5EF4-FFF2-40B4-BE49-F238E27FC236}">
                <a16:creationId xmlns:a16="http://schemas.microsoft.com/office/drawing/2014/main" id="{6CFA2393-CF03-4540-ACBE-EAEF5F258263}"/>
              </a:ext>
            </a:extLst>
          </p:cNvPr>
          <p:cNvSpPr txBox="1">
            <a:spLocks/>
          </p:cNvSpPr>
          <p:nvPr/>
        </p:nvSpPr>
        <p:spPr>
          <a:xfrm>
            <a:off x="863952" y="1592987"/>
            <a:ext cx="7265772" cy="2412124"/>
          </a:xfrm>
          <a:prstGeom prst="rect">
            <a:avLst/>
          </a:prstGeom>
          <a:solidFill>
            <a:srgbClr val="3B3838">
              <a:alpha val="76078"/>
            </a:srgbClr>
          </a:solidFill>
        </p:spPr>
        <p:txBody>
          <a:bodyPr vert="horz" lIns="180000" tIns="72000" rIns="180000" bIns="72000" rtlCol="0" anchor="ctr">
            <a:noAutofit/>
          </a:bodyPr>
          <a:lstStyle>
            <a:lvl1pPr algn="l" defTabSz="914400" rtl="0" eaLnBrk="1" latinLnBrk="0" hangingPunct="1">
              <a:lnSpc>
                <a:spcPct val="90000"/>
              </a:lnSpc>
              <a:spcBef>
                <a:spcPct val="0"/>
              </a:spcBef>
              <a:buNone/>
              <a:defRPr sz="2400" kern="1200">
                <a:solidFill>
                  <a:schemeClr val="tx1"/>
                </a:solidFill>
                <a:latin typeface="Open Sans" panose="020B0606030504020204"/>
                <a:ea typeface="+mj-ea"/>
                <a:cs typeface="+mj-cs"/>
              </a:defRPr>
            </a:lvl1pPr>
          </a:lstStyle>
          <a:p>
            <a:pPr>
              <a:lnSpc>
                <a:spcPct val="150000"/>
              </a:lnSpc>
            </a:pPr>
            <a:r>
              <a:rPr lang="de-DE" sz="1400" dirty="0">
                <a:solidFill>
                  <a:schemeClr val="bg1"/>
                </a:solidFill>
              </a:rPr>
              <a:t>Die </a:t>
            </a:r>
            <a:r>
              <a:rPr lang="de-DE" sz="1400" dirty="0">
                <a:solidFill>
                  <a:srgbClr val="00B0F0"/>
                </a:solidFill>
              </a:rPr>
              <a:t>Datenausgabe </a:t>
            </a:r>
            <a:r>
              <a:rPr lang="de-DE" sz="1400" dirty="0">
                <a:solidFill>
                  <a:schemeClr val="bg1"/>
                </a:solidFill>
              </a:rPr>
              <a:t>verschafft dem Investor einen geordneten Überblick über alle wichtigen Daten. Die Übersicht umfasst die </a:t>
            </a:r>
            <a:r>
              <a:rPr lang="de-DE" sz="1400" b="1" dirty="0">
                <a:solidFill>
                  <a:schemeClr val="bg1"/>
                </a:solidFill>
              </a:rPr>
              <a:t>Investitionskosten</a:t>
            </a:r>
            <a:r>
              <a:rPr lang="de-DE" sz="1400" dirty="0">
                <a:solidFill>
                  <a:schemeClr val="bg1"/>
                </a:solidFill>
              </a:rPr>
              <a:t> sowie den </a:t>
            </a:r>
            <a:r>
              <a:rPr lang="de-DE" sz="1400" b="1" dirty="0">
                <a:solidFill>
                  <a:schemeClr val="bg1"/>
                </a:solidFill>
              </a:rPr>
              <a:t>erwarteten Rückfluss </a:t>
            </a:r>
            <a:r>
              <a:rPr lang="de-DE" sz="1400" dirty="0">
                <a:solidFill>
                  <a:schemeClr val="bg1"/>
                </a:solidFill>
              </a:rPr>
              <a:t>und den daraus resultierenden </a:t>
            </a:r>
            <a:r>
              <a:rPr lang="de-DE" sz="1400" b="1" dirty="0">
                <a:solidFill>
                  <a:schemeClr val="bg1"/>
                </a:solidFill>
              </a:rPr>
              <a:t>Gewinn</a:t>
            </a:r>
            <a:r>
              <a:rPr lang="de-DE" sz="1400" dirty="0">
                <a:solidFill>
                  <a:schemeClr val="bg1"/>
                </a:solidFill>
              </a:rPr>
              <a:t>. Der </a:t>
            </a:r>
            <a:r>
              <a:rPr lang="de-DE" sz="1400" b="1" dirty="0">
                <a:solidFill>
                  <a:schemeClr val="bg1"/>
                </a:solidFill>
              </a:rPr>
              <a:t>Cash-Multiplikator </a:t>
            </a:r>
            <a:r>
              <a:rPr lang="de-DE" sz="1400" dirty="0">
                <a:solidFill>
                  <a:schemeClr val="bg1"/>
                </a:solidFill>
              </a:rPr>
              <a:t>ergibt sich aus dem Rückfluss geteilt durch die Anfangsinvestition.  </a:t>
            </a:r>
            <a:endParaRPr lang="de-DE" sz="1400" dirty="0">
              <a:solidFill>
                <a:srgbClr val="00B0F0"/>
              </a:solidFill>
            </a:endParaRPr>
          </a:p>
        </p:txBody>
      </p:sp>
      <p:sp>
        <p:nvSpPr>
          <p:cNvPr id="8" name="Textfeld 7">
            <a:extLst>
              <a:ext uri="{FF2B5EF4-FFF2-40B4-BE49-F238E27FC236}">
                <a16:creationId xmlns:a16="http://schemas.microsoft.com/office/drawing/2014/main" id="{73B84FA0-A3B9-434E-99B9-508E757FF2F8}"/>
              </a:ext>
            </a:extLst>
          </p:cNvPr>
          <p:cNvSpPr txBox="1"/>
          <p:nvPr/>
        </p:nvSpPr>
        <p:spPr>
          <a:xfrm>
            <a:off x="863952" y="4705561"/>
            <a:ext cx="7265772" cy="1478632"/>
          </a:xfrm>
          <a:prstGeom prst="rect">
            <a:avLst/>
          </a:prstGeom>
          <a:solidFill>
            <a:schemeClr val="accent1">
              <a:alpha val="76078"/>
            </a:schemeClr>
          </a:solidFill>
        </p:spPr>
        <p:txBody>
          <a:bodyPr vert="horz" lIns="180000" tIns="72000" rIns="180000" bIns="72000" rtlCol="0" anchor="ctr">
            <a:noAutofit/>
          </a:bodyPr>
          <a:lstStyle>
            <a:defPPr>
              <a:defRPr lang="de-DE"/>
            </a:defPPr>
            <a:lvl1pPr>
              <a:lnSpc>
                <a:spcPct val="150000"/>
              </a:lnSpc>
              <a:spcBef>
                <a:spcPct val="0"/>
              </a:spcBef>
              <a:buNone/>
              <a:defRPr sz="1600" b="1">
                <a:solidFill>
                  <a:schemeClr val="bg1"/>
                </a:solidFill>
                <a:latin typeface="Open Sans" panose="020B0606030504020204"/>
                <a:ea typeface="+mj-ea"/>
                <a:cs typeface="+mj-cs"/>
              </a:defRPr>
            </a:lvl1pPr>
          </a:lstStyle>
          <a:p>
            <a:r>
              <a:rPr lang="de-DE" sz="1400" b="0" dirty="0"/>
              <a:t>Die Internal Rate of Return (IRR) oder auch interner Zinsfuß informiert über die Effektivverzinsung der Finanzierung. Die IRR beschreibt den Diskontierungssatz, bei welcher der Barwert bzw. das NPV gleich Null ergibt. Sie stellt die Verzinsung (Rendite) auf das eingesetzte Eigenkapital dar.</a:t>
            </a:r>
          </a:p>
        </p:txBody>
      </p:sp>
      <p:sp>
        <p:nvSpPr>
          <p:cNvPr id="28" name="Titel 1">
            <a:extLst>
              <a:ext uri="{FF2B5EF4-FFF2-40B4-BE49-F238E27FC236}">
                <a16:creationId xmlns:a16="http://schemas.microsoft.com/office/drawing/2014/main" id="{F089BE09-DE16-4AC8-A8C8-D497828EE181}"/>
              </a:ext>
            </a:extLst>
          </p:cNvPr>
          <p:cNvSpPr>
            <a:spLocks noGrp="1"/>
          </p:cNvSpPr>
          <p:nvPr/>
        </p:nvSpPr>
        <p:spPr>
          <a:xfrm>
            <a:off x="302522" y="269312"/>
            <a:ext cx="8063999" cy="7237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kern="1200">
                <a:solidFill>
                  <a:schemeClr val="tx1"/>
                </a:solidFill>
                <a:latin typeface="Open Sans" panose="020B0606030504020204"/>
                <a:ea typeface="+mj-ea"/>
                <a:cs typeface="+mj-cs"/>
              </a:defRPr>
            </a:lvl1pPr>
          </a:lstStyle>
          <a:p>
            <a:r>
              <a:rPr lang="de-DE" b="1" dirty="0">
                <a:solidFill>
                  <a:schemeClr val="accent1"/>
                </a:solidFill>
              </a:rPr>
              <a:t>VI</a:t>
            </a:r>
            <a:r>
              <a:rPr lang="de-DE" sz="2400" b="1" dirty="0">
                <a:solidFill>
                  <a:schemeClr val="accent1"/>
                </a:solidFill>
              </a:rPr>
              <a:t> | </a:t>
            </a:r>
            <a:r>
              <a:rPr lang="de-DE" b="1" dirty="0">
                <a:solidFill>
                  <a:schemeClr val="tx1">
                    <a:lumMod val="75000"/>
                    <a:lumOff val="25000"/>
                  </a:schemeClr>
                </a:solidFill>
              </a:rPr>
              <a:t>OUTPUT - ERLÄUTERUNG</a:t>
            </a:r>
            <a:endParaRPr lang="de-DE" dirty="0"/>
          </a:p>
        </p:txBody>
      </p:sp>
    </p:spTree>
    <p:extLst>
      <p:ext uri="{BB962C8B-B14F-4D97-AF65-F5344CB8AC3E}">
        <p14:creationId xmlns:p14="http://schemas.microsoft.com/office/powerpoint/2010/main" val="2483015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Grafik 23">
            <a:extLst>
              <a:ext uri="{FF2B5EF4-FFF2-40B4-BE49-F238E27FC236}">
                <a16:creationId xmlns:a16="http://schemas.microsoft.com/office/drawing/2014/main" id="{F18586D5-A905-45A5-A8EC-26B14D88719E}"/>
              </a:ext>
            </a:extLst>
          </p:cNvPr>
          <p:cNvPicPr>
            <a:picLocks noChangeAspect="1"/>
          </p:cNvPicPr>
          <p:nvPr/>
        </p:nvPicPr>
        <p:blipFill>
          <a:blip r:embed="rId2"/>
          <a:stretch>
            <a:fillRect/>
          </a:stretch>
        </p:blipFill>
        <p:spPr>
          <a:xfrm>
            <a:off x="250249" y="1139706"/>
            <a:ext cx="5822851" cy="5059907"/>
          </a:xfrm>
          <a:prstGeom prst="rect">
            <a:avLst/>
          </a:prstGeom>
        </p:spPr>
      </p:pic>
      <p:sp>
        <p:nvSpPr>
          <p:cNvPr id="17" name="Rechteck 16">
            <a:extLst>
              <a:ext uri="{FF2B5EF4-FFF2-40B4-BE49-F238E27FC236}">
                <a16:creationId xmlns:a16="http://schemas.microsoft.com/office/drawing/2014/main" id="{283370FB-5497-40C6-B45D-BBD7D6D5717B}"/>
              </a:ext>
            </a:extLst>
          </p:cNvPr>
          <p:cNvSpPr/>
          <p:nvPr/>
        </p:nvSpPr>
        <p:spPr>
          <a:xfrm>
            <a:off x="8367600" y="836612"/>
            <a:ext cx="3525156" cy="5657546"/>
          </a:xfrm>
          <a:prstGeom prst="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F089BE09-DE16-4AC8-A8C8-D497828EE181}"/>
              </a:ext>
            </a:extLst>
          </p:cNvPr>
          <p:cNvSpPr>
            <a:spLocks noGrp="1"/>
          </p:cNvSpPr>
          <p:nvPr>
            <p:ph type="title"/>
          </p:nvPr>
        </p:nvSpPr>
        <p:spPr/>
        <p:txBody>
          <a:bodyPr/>
          <a:lstStyle/>
          <a:p>
            <a:r>
              <a:rPr lang="de-DE" sz="2400" b="1" dirty="0">
                <a:solidFill>
                  <a:schemeClr val="accent1"/>
                </a:solidFill>
              </a:rPr>
              <a:t>VI | </a:t>
            </a:r>
            <a:r>
              <a:rPr lang="de-DE" b="1" dirty="0">
                <a:solidFill>
                  <a:schemeClr val="tx1">
                    <a:lumMod val="75000"/>
                    <a:lumOff val="25000"/>
                  </a:schemeClr>
                </a:solidFill>
              </a:rPr>
              <a:t>OUTPUT</a:t>
            </a:r>
            <a:endParaRPr lang="de-DE" dirty="0"/>
          </a:p>
        </p:txBody>
      </p:sp>
      <p:sp>
        <p:nvSpPr>
          <p:cNvPr id="20" name="Textfeld 19">
            <a:extLst>
              <a:ext uri="{FF2B5EF4-FFF2-40B4-BE49-F238E27FC236}">
                <a16:creationId xmlns:a16="http://schemas.microsoft.com/office/drawing/2014/main" id="{C8DBA434-5C79-4EF7-9CC3-7C9BD3E487DE}"/>
              </a:ext>
            </a:extLst>
          </p:cNvPr>
          <p:cNvSpPr txBox="1"/>
          <p:nvPr/>
        </p:nvSpPr>
        <p:spPr>
          <a:xfrm>
            <a:off x="8467725" y="2162106"/>
            <a:ext cx="3421467" cy="4327594"/>
          </a:xfrm>
          <a:prstGeom prst="rect">
            <a:avLst/>
          </a:prstGeom>
          <a:noFill/>
        </p:spPr>
        <p:txBody>
          <a:bodyPr wrap="square" lIns="36000" tIns="36000" rIns="36000" bIns="36000" rtlCol="0" anchor="ctr">
            <a:noAutofit/>
          </a:bodyPr>
          <a:lstStyle/>
          <a:p>
            <a:pPr lvl="1"/>
            <a:r>
              <a:rPr lang="de-DE" dirty="0">
                <a:solidFill>
                  <a:schemeClr val="bg2">
                    <a:lumMod val="25000"/>
                  </a:schemeClr>
                </a:solidFill>
                <a:latin typeface="Open Sans" panose="020B0606030504020204"/>
              </a:rPr>
              <a:t>Entnehmen Sie die Daten dem OUTPUT-Sheet im Dashboard</a:t>
            </a:r>
          </a:p>
        </p:txBody>
      </p:sp>
      <p:sp>
        <p:nvSpPr>
          <p:cNvPr id="21" name="Rechteck 20">
            <a:extLst>
              <a:ext uri="{FF2B5EF4-FFF2-40B4-BE49-F238E27FC236}">
                <a16:creationId xmlns:a16="http://schemas.microsoft.com/office/drawing/2014/main" id="{37B06349-BF81-418A-A172-8D2BCF502B5B}"/>
              </a:ext>
            </a:extLst>
          </p:cNvPr>
          <p:cNvSpPr/>
          <p:nvPr/>
        </p:nvSpPr>
        <p:spPr>
          <a:xfrm>
            <a:off x="8347438" y="1438363"/>
            <a:ext cx="3564802" cy="723743"/>
          </a:xfrm>
          <a:prstGeom prst="rect">
            <a:avLst/>
          </a:prstGeom>
          <a:solidFill>
            <a:schemeClr val="tx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B0F0"/>
                </a:solidFill>
                <a:latin typeface="Open Sans" panose="020B0606030504020204"/>
              </a:rPr>
              <a:t>DATENAUSGABE</a:t>
            </a:r>
            <a:endParaRPr lang="de-DE" sz="1400" dirty="0"/>
          </a:p>
        </p:txBody>
      </p:sp>
      <p:sp>
        <p:nvSpPr>
          <p:cNvPr id="50" name="Ellipse 49">
            <a:extLst>
              <a:ext uri="{FF2B5EF4-FFF2-40B4-BE49-F238E27FC236}">
                <a16:creationId xmlns:a16="http://schemas.microsoft.com/office/drawing/2014/main" id="{41BBF9B9-57EF-46B6-A8E7-217BDFD50AAF}"/>
              </a:ext>
            </a:extLst>
          </p:cNvPr>
          <p:cNvSpPr/>
          <p:nvPr/>
        </p:nvSpPr>
        <p:spPr>
          <a:xfrm>
            <a:off x="8616541" y="3944376"/>
            <a:ext cx="238017" cy="238017"/>
          </a:xfrm>
          <a:prstGeom prst="ellipse">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de-DE" sz="1000" dirty="0">
                <a:solidFill>
                  <a:srgbClr val="00B0F0"/>
                </a:solidFill>
                <a:latin typeface="Yu Gothic UI Semibold" panose="020B0700000000000000" pitchFamily="34" charset="-128"/>
                <a:ea typeface="Yu Gothic UI Semibold" panose="020B0700000000000000" pitchFamily="34" charset="-128"/>
              </a:rPr>
              <a:t>i</a:t>
            </a:r>
          </a:p>
        </p:txBody>
      </p:sp>
      <p:sp>
        <p:nvSpPr>
          <p:cNvPr id="26" name="Rechteck 25">
            <a:extLst>
              <a:ext uri="{FF2B5EF4-FFF2-40B4-BE49-F238E27FC236}">
                <a16:creationId xmlns:a16="http://schemas.microsoft.com/office/drawing/2014/main" id="{7BC17C63-4431-4769-8F7D-EC5BEEB7548F}"/>
              </a:ext>
            </a:extLst>
          </p:cNvPr>
          <p:cNvSpPr/>
          <p:nvPr/>
        </p:nvSpPr>
        <p:spPr>
          <a:xfrm>
            <a:off x="2565318" y="1894703"/>
            <a:ext cx="3507782" cy="2599047"/>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4" name="Grafik 3">
            <a:extLst>
              <a:ext uri="{FF2B5EF4-FFF2-40B4-BE49-F238E27FC236}">
                <a16:creationId xmlns:a16="http://schemas.microsoft.com/office/drawing/2014/main" id="{1AEA436C-A005-4001-9B54-AAB7B7F76854}"/>
              </a:ext>
            </a:extLst>
          </p:cNvPr>
          <p:cNvPicPr>
            <a:picLocks noChangeAspect="1"/>
          </p:cNvPicPr>
          <p:nvPr/>
        </p:nvPicPr>
        <p:blipFill rotWithShape="1">
          <a:blip r:embed="rId3"/>
          <a:srcRect l="10828" t="1215" r="10532" b="2017"/>
          <a:stretch/>
        </p:blipFill>
        <p:spPr>
          <a:xfrm>
            <a:off x="2585997" y="1946994"/>
            <a:ext cx="3449044" cy="2499171"/>
          </a:xfrm>
          <a:prstGeom prst="rect">
            <a:avLst/>
          </a:prstGeom>
        </p:spPr>
      </p:pic>
      <p:grpSp>
        <p:nvGrpSpPr>
          <p:cNvPr id="16" name="Gruppieren 15">
            <a:extLst>
              <a:ext uri="{FF2B5EF4-FFF2-40B4-BE49-F238E27FC236}">
                <a16:creationId xmlns:a16="http://schemas.microsoft.com/office/drawing/2014/main" id="{53A6C10C-A990-49C6-A15D-BDF866868BA1}"/>
              </a:ext>
            </a:extLst>
          </p:cNvPr>
          <p:cNvGrpSpPr/>
          <p:nvPr/>
        </p:nvGrpSpPr>
        <p:grpSpPr>
          <a:xfrm>
            <a:off x="408599" y="6343056"/>
            <a:ext cx="7337576" cy="180000"/>
            <a:chOff x="300037" y="6191786"/>
            <a:chExt cx="3764953" cy="306903"/>
          </a:xfrm>
        </p:grpSpPr>
        <p:sp>
          <p:nvSpPr>
            <p:cNvPr id="18" name="Rechteck 17">
              <a:extLst>
                <a:ext uri="{FF2B5EF4-FFF2-40B4-BE49-F238E27FC236}">
                  <a16:creationId xmlns:a16="http://schemas.microsoft.com/office/drawing/2014/main" id="{98F45B98-C3F4-4095-B97E-08D789EEB685}"/>
                </a:ext>
              </a:extLst>
            </p:cNvPr>
            <p:cNvSpPr/>
            <p:nvPr/>
          </p:nvSpPr>
          <p:spPr>
            <a:xfrm>
              <a:off x="2169519" y="6191786"/>
              <a:ext cx="1895471" cy="306903"/>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0" rtlCol="0" anchor="ctr"/>
            <a:lstStyle/>
            <a:p>
              <a:pPr algn="ctr"/>
              <a:r>
                <a:rPr lang="de-DE"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FINANCIALS</a:t>
              </a:r>
            </a:p>
          </p:txBody>
        </p:sp>
        <p:sp>
          <p:nvSpPr>
            <p:cNvPr id="19" name="Rechteck 18">
              <a:extLst>
                <a:ext uri="{FF2B5EF4-FFF2-40B4-BE49-F238E27FC236}">
                  <a16:creationId xmlns:a16="http://schemas.microsoft.com/office/drawing/2014/main" id="{27724450-6FC7-47ED-B212-AE9E68BB04FC}"/>
                </a:ext>
              </a:extLst>
            </p:cNvPr>
            <p:cNvSpPr/>
            <p:nvPr/>
          </p:nvSpPr>
          <p:spPr>
            <a:xfrm>
              <a:off x="300037" y="6191786"/>
              <a:ext cx="1895471" cy="306903"/>
            </a:xfrm>
            <a:prstGeom prst="rect">
              <a:avLst/>
            </a:prstGeom>
            <a:solidFill>
              <a:schemeClr val="bg2">
                <a:lumMod val="2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0" rtlCol="0" anchor="ctr"/>
            <a:lstStyle/>
            <a:p>
              <a:pPr algn="ctr"/>
              <a:r>
                <a:rPr lang="de-DE" sz="800" b="1" dirty="0">
                  <a:solidFill>
                    <a:srgbClr val="00B0F0"/>
                  </a:solidFill>
                  <a:latin typeface="Open Sans" panose="020B0606030504020204" pitchFamily="34" charset="0"/>
                  <a:ea typeface="Open Sans" panose="020B0606030504020204" pitchFamily="34" charset="0"/>
                  <a:cs typeface="Open Sans" panose="020B0606030504020204" pitchFamily="34" charset="0"/>
                </a:rPr>
                <a:t>DASHBOARD</a:t>
              </a:r>
            </a:p>
          </p:txBody>
        </p:sp>
      </p:grpSp>
      <p:sp>
        <p:nvSpPr>
          <p:cNvPr id="29" name="Ellipse 28">
            <a:extLst>
              <a:ext uri="{FF2B5EF4-FFF2-40B4-BE49-F238E27FC236}">
                <a16:creationId xmlns:a16="http://schemas.microsoft.com/office/drawing/2014/main" id="{C9698383-11D6-4475-9506-F16199DDFC72}"/>
              </a:ext>
            </a:extLst>
          </p:cNvPr>
          <p:cNvSpPr/>
          <p:nvPr/>
        </p:nvSpPr>
        <p:spPr>
          <a:xfrm>
            <a:off x="2436229" y="1767350"/>
            <a:ext cx="238017" cy="238017"/>
          </a:xfrm>
          <a:prstGeom prst="ellipse">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de-DE" sz="1000" dirty="0">
                <a:solidFill>
                  <a:srgbClr val="00B0F0"/>
                </a:solidFill>
                <a:latin typeface="Yu Gothic UI Semibold" panose="020B0700000000000000" pitchFamily="34" charset="-128"/>
                <a:ea typeface="Yu Gothic UI Semibold" panose="020B0700000000000000" pitchFamily="34" charset="-128"/>
              </a:rPr>
              <a:t>i</a:t>
            </a:r>
          </a:p>
        </p:txBody>
      </p:sp>
    </p:spTree>
    <p:extLst>
      <p:ext uri="{BB962C8B-B14F-4D97-AF65-F5344CB8AC3E}">
        <p14:creationId xmlns:p14="http://schemas.microsoft.com/office/powerpoint/2010/main" val="1506359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DealCircle | LinkedIn">
            <a:extLst>
              <a:ext uri="{FF2B5EF4-FFF2-40B4-BE49-F238E27FC236}">
                <a16:creationId xmlns:a16="http://schemas.microsoft.com/office/drawing/2014/main" id="{5C3ABC6B-F13C-4894-A2C1-C1EFB69E25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4508"/>
          <a:stretch/>
        </p:blipFill>
        <p:spPr bwMode="auto">
          <a:xfrm>
            <a:off x="614415" y="2146204"/>
            <a:ext cx="3576690" cy="4052771"/>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
        <p:nvSpPr>
          <p:cNvPr id="6" name="Textfeld 5">
            <a:extLst>
              <a:ext uri="{FF2B5EF4-FFF2-40B4-BE49-F238E27FC236}">
                <a16:creationId xmlns:a16="http://schemas.microsoft.com/office/drawing/2014/main" id="{3C8DF6F6-A708-410A-BC8A-A7BE4A82D9B8}"/>
              </a:ext>
            </a:extLst>
          </p:cNvPr>
          <p:cNvSpPr txBox="1"/>
          <p:nvPr/>
        </p:nvSpPr>
        <p:spPr>
          <a:xfrm>
            <a:off x="614414" y="2146204"/>
            <a:ext cx="3576691" cy="4093299"/>
          </a:xfrm>
          <a:prstGeom prst="rect">
            <a:avLst/>
          </a:prstGeom>
          <a:solidFill>
            <a:schemeClr val="bg2">
              <a:lumMod val="25000"/>
              <a:alpha val="55000"/>
            </a:schemeClr>
          </a:solidFill>
          <a:ln>
            <a:noFill/>
          </a:ln>
          <a:effectLst>
            <a:softEdge rad="63500"/>
          </a:effectLst>
        </p:spPr>
        <p:txBody>
          <a:bodyPr wrap="square" lIns="108000" tIns="144000" rIns="0" bIns="36000">
            <a:noAutofit/>
          </a:bodyPr>
          <a:lstStyle/>
          <a:p>
            <a:pPr marL="964565" marR="652780" lvl="2">
              <a:lnSpc>
                <a:spcPct val="102600"/>
              </a:lnSpc>
            </a:pPr>
            <a:endParaRPr lang="de-DE" sz="2000" b="1" dirty="0">
              <a:solidFill>
                <a:schemeClr val="bg1"/>
              </a:solidFill>
              <a:latin typeface="+mj-lt"/>
              <a:cs typeface="Calibri"/>
            </a:endParaRPr>
          </a:p>
          <a:p>
            <a:pPr marL="1421765" marR="652780" lvl="3">
              <a:lnSpc>
                <a:spcPct val="102600"/>
              </a:lnSpc>
            </a:pPr>
            <a:r>
              <a:rPr lang="de-DE" sz="1200" b="1" dirty="0">
                <a:solidFill>
                  <a:schemeClr val="bg1"/>
                </a:solidFill>
                <a:latin typeface="+mj-lt"/>
                <a:cs typeface="Calibri"/>
              </a:rPr>
              <a:t>GRAIG GRÖBLI</a:t>
            </a:r>
            <a:r>
              <a:rPr lang="de-DE" sz="1000" b="1" dirty="0">
                <a:solidFill>
                  <a:schemeClr val="accent1"/>
                </a:solidFill>
                <a:latin typeface="+mj-lt"/>
                <a:cs typeface="Calibri"/>
              </a:rPr>
              <a:t> </a:t>
            </a:r>
            <a:r>
              <a:rPr lang="de-DE" sz="900" b="1" dirty="0">
                <a:solidFill>
                  <a:schemeClr val="accent1"/>
                </a:solidFill>
                <a:latin typeface="+mj-lt"/>
                <a:cs typeface="Calibri"/>
              </a:rPr>
              <a:t>MANAGING PARTNER</a:t>
            </a:r>
          </a:p>
          <a:p>
            <a:pPr marL="50165" marR="652780">
              <a:lnSpc>
                <a:spcPct val="102600"/>
              </a:lnSpc>
              <a:spcBef>
                <a:spcPts val="5"/>
              </a:spcBef>
            </a:pPr>
            <a:endParaRPr lang="de-DE" sz="1200" b="1" dirty="0">
              <a:solidFill>
                <a:schemeClr val="bg1"/>
              </a:solidFill>
              <a:latin typeface="+mj-lt"/>
              <a:cs typeface="Calibri"/>
            </a:endParaRPr>
          </a:p>
          <a:p>
            <a:pPr marL="50165" marR="652780">
              <a:lnSpc>
                <a:spcPct val="102600"/>
              </a:lnSpc>
              <a:spcBef>
                <a:spcPts val="5"/>
              </a:spcBef>
            </a:pPr>
            <a:endParaRPr lang="de-DE" sz="1200" b="1" dirty="0">
              <a:solidFill>
                <a:schemeClr val="bg1"/>
              </a:solidFill>
              <a:latin typeface="+mj-lt"/>
              <a:cs typeface="Calibri"/>
            </a:endParaRPr>
          </a:p>
          <a:p>
            <a:pPr marL="50165" marR="652780">
              <a:lnSpc>
                <a:spcPct val="102600"/>
              </a:lnSpc>
              <a:spcBef>
                <a:spcPts val="5"/>
              </a:spcBef>
            </a:pPr>
            <a:endParaRPr lang="de-DE" sz="1200" b="1" dirty="0">
              <a:solidFill>
                <a:schemeClr val="bg1"/>
              </a:solidFill>
              <a:latin typeface="+mj-lt"/>
              <a:cs typeface="Calibri"/>
            </a:endParaRPr>
          </a:p>
          <a:p>
            <a:pPr marL="50165" marR="652780">
              <a:lnSpc>
                <a:spcPct val="102600"/>
              </a:lnSpc>
              <a:spcBef>
                <a:spcPts val="5"/>
              </a:spcBef>
            </a:pPr>
            <a:r>
              <a:rPr lang="de-DE" sz="1200" b="1" dirty="0">
                <a:solidFill>
                  <a:schemeClr val="accent1"/>
                </a:solidFill>
                <a:latin typeface="+mj-lt"/>
                <a:cs typeface="Calibri"/>
              </a:rPr>
              <a:t>Tel.:</a:t>
            </a:r>
            <a:r>
              <a:rPr lang="de-DE" sz="1200" b="1" dirty="0">
                <a:solidFill>
                  <a:schemeClr val="bg1"/>
                </a:solidFill>
                <a:latin typeface="+mj-lt"/>
                <a:cs typeface="Calibri"/>
              </a:rPr>
              <a:t> +49 152 22976 349</a:t>
            </a:r>
          </a:p>
          <a:p>
            <a:pPr marL="50165" marR="652780">
              <a:lnSpc>
                <a:spcPct val="102600"/>
              </a:lnSpc>
              <a:spcBef>
                <a:spcPts val="5"/>
              </a:spcBef>
            </a:pPr>
            <a:r>
              <a:rPr lang="de-DE" sz="1200" b="1" dirty="0">
                <a:solidFill>
                  <a:schemeClr val="bg1"/>
                </a:solidFill>
                <a:latin typeface="+mj-lt"/>
                <a:cs typeface="Calibri"/>
              </a:rPr>
              <a:t>graig.groebli@dealcircle.com</a:t>
            </a:r>
          </a:p>
          <a:p>
            <a:pPr marL="50165" marR="652780">
              <a:lnSpc>
                <a:spcPct val="102600"/>
              </a:lnSpc>
              <a:spcBef>
                <a:spcPts val="5"/>
              </a:spcBef>
            </a:pPr>
            <a:endParaRPr lang="de-DE" b="1" dirty="0">
              <a:solidFill>
                <a:schemeClr val="bg1"/>
              </a:solidFill>
              <a:latin typeface="+mj-lt"/>
              <a:cs typeface="Calibri"/>
            </a:endParaRPr>
          </a:p>
          <a:p>
            <a:pPr marL="964565" marR="652780" lvl="2">
              <a:lnSpc>
                <a:spcPct val="102600"/>
              </a:lnSpc>
            </a:pPr>
            <a:endParaRPr lang="de-DE" sz="1200" b="1" dirty="0">
              <a:solidFill>
                <a:schemeClr val="bg1"/>
              </a:solidFill>
              <a:latin typeface="+mj-lt"/>
              <a:cs typeface="Calibri"/>
            </a:endParaRPr>
          </a:p>
          <a:p>
            <a:pPr marL="964565" marR="652780" lvl="2">
              <a:lnSpc>
                <a:spcPct val="102600"/>
              </a:lnSpc>
            </a:pPr>
            <a:endParaRPr lang="de-DE" sz="1200" b="1" dirty="0">
              <a:solidFill>
                <a:schemeClr val="bg1"/>
              </a:solidFill>
              <a:latin typeface="+mj-lt"/>
              <a:cs typeface="Calibri"/>
            </a:endParaRPr>
          </a:p>
          <a:p>
            <a:pPr marL="1421765" marR="652780" lvl="3" defTabSz="0">
              <a:lnSpc>
                <a:spcPct val="102600"/>
              </a:lnSpc>
            </a:pPr>
            <a:r>
              <a:rPr lang="de-DE" sz="1200" b="1" dirty="0">
                <a:solidFill>
                  <a:schemeClr val="bg1"/>
                </a:solidFill>
                <a:latin typeface="+mj-lt"/>
                <a:cs typeface="Calibri"/>
              </a:rPr>
              <a:t>KAI HESSELMANN</a:t>
            </a:r>
          </a:p>
          <a:p>
            <a:pPr marL="1421765" marR="652780" lvl="3">
              <a:lnSpc>
                <a:spcPct val="102600"/>
              </a:lnSpc>
            </a:pPr>
            <a:r>
              <a:rPr lang="de-DE" sz="900" b="1" dirty="0">
                <a:solidFill>
                  <a:schemeClr val="accent1"/>
                </a:solidFill>
                <a:latin typeface="+mj-lt"/>
                <a:cs typeface="Calibri"/>
              </a:rPr>
              <a:t>MANAGING PARTNER</a:t>
            </a:r>
          </a:p>
          <a:p>
            <a:pPr marL="50165" marR="652780">
              <a:lnSpc>
                <a:spcPct val="102600"/>
              </a:lnSpc>
              <a:spcBef>
                <a:spcPts val="5"/>
              </a:spcBef>
            </a:pPr>
            <a:endParaRPr lang="de-DE" sz="1200" b="1" dirty="0">
              <a:solidFill>
                <a:schemeClr val="bg1"/>
              </a:solidFill>
              <a:latin typeface="+mj-lt"/>
              <a:cs typeface="Calibri"/>
            </a:endParaRPr>
          </a:p>
          <a:p>
            <a:pPr marL="50165" marR="652780">
              <a:lnSpc>
                <a:spcPct val="102600"/>
              </a:lnSpc>
              <a:spcBef>
                <a:spcPts val="5"/>
              </a:spcBef>
            </a:pPr>
            <a:endParaRPr lang="de-DE" sz="1200" b="1" dirty="0">
              <a:solidFill>
                <a:schemeClr val="bg1"/>
              </a:solidFill>
              <a:latin typeface="+mj-lt"/>
              <a:cs typeface="Calibri"/>
            </a:endParaRPr>
          </a:p>
          <a:p>
            <a:pPr marL="50165" marR="652780">
              <a:lnSpc>
                <a:spcPct val="102600"/>
              </a:lnSpc>
              <a:spcBef>
                <a:spcPts val="5"/>
              </a:spcBef>
            </a:pPr>
            <a:endParaRPr lang="de-DE" sz="1200" b="1" dirty="0">
              <a:solidFill>
                <a:schemeClr val="bg1"/>
              </a:solidFill>
              <a:latin typeface="+mj-lt"/>
              <a:cs typeface="Calibri"/>
            </a:endParaRPr>
          </a:p>
          <a:p>
            <a:pPr marL="50165" marR="652780">
              <a:lnSpc>
                <a:spcPct val="102600"/>
              </a:lnSpc>
              <a:spcBef>
                <a:spcPts val="5"/>
              </a:spcBef>
            </a:pPr>
            <a:r>
              <a:rPr lang="de-DE" sz="1200" b="1" dirty="0">
                <a:solidFill>
                  <a:schemeClr val="accent1"/>
                </a:solidFill>
                <a:latin typeface="+mj-lt"/>
                <a:cs typeface="Calibri"/>
              </a:rPr>
              <a:t>Tel.:</a:t>
            </a:r>
            <a:r>
              <a:rPr lang="de-DE" sz="1200" b="1" dirty="0">
                <a:solidFill>
                  <a:schemeClr val="bg1"/>
                </a:solidFill>
                <a:latin typeface="+mj-lt"/>
                <a:cs typeface="Calibri"/>
              </a:rPr>
              <a:t>  +49 170 7680 874 </a:t>
            </a:r>
          </a:p>
          <a:p>
            <a:pPr marL="50165" marR="652780">
              <a:lnSpc>
                <a:spcPct val="102600"/>
              </a:lnSpc>
              <a:spcBef>
                <a:spcPts val="5"/>
              </a:spcBef>
            </a:pPr>
            <a:r>
              <a:rPr lang="de-DE" sz="1200" b="1" dirty="0">
                <a:solidFill>
                  <a:schemeClr val="bg1"/>
                </a:solidFill>
                <a:latin typeface="+mj-lt"/>
                <a:cs typeface="Calibri"/>
              </a:rPr>
              <a:t>kai.hesselmann@dealcircle.com</a:t>
            </a:r>
          </a:p>
        </p:txBody>
      </p:sp>
      <p:cxnSp>
        <p:nvCxnSpPr>
          <p:cNvPr id="9" name="Gerader Verbinder 8">
            <a:extLst>
              <a:ext uri="{FF2B5EF4-FFF2-40B4-BE49-F238E27FC236}">
                <a16:creationId xmlns:a16="http://schemas.microsoft.com/office/drawing/2014/main" id="{74B5CB46-1C34-4566-A453-94B9003CFA62}"/>
              </a:ext>
            </a:extLst>
          </p:cNvPr>
          <p:cNvCxnSpPr>
            <a:cxnSpLocks/>
          </p:cNvCxnSpPr>
          <p:nvPr/>
        </p:nvCxnSpPr>
        <p:spPr>
          <a:xfrm>
            <a:off x="302807" y="992236"/>
            <a:ext cx="8064000" cy="1"/>
          </a:xfrm>
          <a:prstGeom prst="line">
            <a:avLst/>
          </a:prstGeom>
          <a:ln w="3175">
            <a:solidFill>
              <a:schemeClr val="accent1"/>
            </a:solidFill>
          </a:ln>
        </p:spPr>
        <p:style>
          <a:lnRef idx="1">
            <a:schemeClr val="accent3"/>
          </a:lnRef>
          <a:fillRef idx="0">
            <a:schemeClr val="accent3"/>
          </a:fillRef>
          <a:effectRef idx="0">
            <a:schemeClr val="accent3"/>
          </a:effectRef>
          <a:fontRef idx="minor">
            <a:schemeClr val="tx1"/>
          </a:fontRef>
        </p:style>
      </p:cxnSp>
      <p:sp>
        <p:nvSpPr>
          <p:cNvPr id="11" name="Titel 1">
            <a:extLst>
              <a:ext uri="{FF2B5EF4-FFF2-40B4-BE49-F238E27FC236}">
                <a16:creationId xmlns:a16="http://schemas.microsoft.com/office/drawing/2014/main" id="{F2C1DF10-CCB7-4D61-9D3B-AF88E20D63DA}"/>
              </a:ext>
            </a:extLst>
          </p:cNvPr>
          <p:cNvSpPr txBox="1">
            <a:spLocks/>
          </p:cNvSpPr>
          <p:nvPr/>
        </p:nvSpPr>
        <p:spPr>
          <a:xfrm>
            <a:off x="302808" y="268495"/>
            <a:ext cx="8063999" cy="7237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Open Sans" panose="020B0606030504020204"/>
                <a:ea typeface="+mj-ea"/>
                <a:cs typeface="+mj-cs"/>
              </a:defRPr>
            </a:lvl1pPr>
          </a:lstStyle>
          <a:p>
            <a:r>
              <a:rPr lang="de-DE" sz="2400" b="1" dirty="0">
                <a:solidFill>
                  <a:schemeClr val="accent1"/>
                </a:solidFill>
              </a:rPr>
              <a:t>VII | </a:t>
            </a:r>
            <a:r>
              <a:rPr lang="de-DE" sz="2400" b="1" dirty="0">
                <a:solidFill>
                  <a:schemeClr val="tx1">
                    <a:lumMod val="75000"/>
                    <a:lumOff val="25000"/>
                  </a:schemeClr>
                </a:solidFill>
              </a:rPr>
              <a:t>ANSPRECHPARTNER</a:t>
            </a:r>
            <a:endParaRPr lang="de-DE" sz="2400" dirty="0"/>
          </a:p>
        </p:txBody>
      </p:sp>
      <p:cxnSp>
        <p:nvCxnSpPr>
          <p:cNvPr id="14" name="Gerader Verbinder 13">
            <a:extLst>
              <a:ext uri="{FF2B5EF4-FFF2-40B4-BE49-F238E27FC236}">
                <a16:creationId xmlns:a16="http://schemas.microsoft.com/office/drawing/2014/main" id="{4B9B309B-C04A-4C4D-BFFA-3001F364DE57}"/>
              </a:ext>
            </a:extLst>
          </p:cNvPr>
          <p:cNvCxnSpPr/>
          <p:nvPr/>
        </p:nvCxnSpPr>
        <p:spPr>
          <a:xfrm>
            <a:off x="716796" y="3994577"/>
            <a:ext cx="3052683"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485ABF6F-8581-4086-90DA-74909F34BBD1}"/>
              </a:ext>
            </a:extLst>
          </p:cNvPr>
          <p:cNvSpPr txBox="1"/>
          <p:nvPr/>
        </p:nvSpPr>
        <p:spPr>
          <a:xfrm>
            <a:off x="504310" y="1625667"/>
            <a:ext cx="3901143" cy="365998"/>
          </a:xfrm>
          <a:prstGeom prst="rect">
            <a:avLst/>
          </a:prstGeom>
          <a:noFill/>
        </p:spPr>
        <p:txBody>
          <a:bodyPr wrap="square">
            <a:spAutoFit/>
          </a:bodyPr>
          <a:lstStyle/>
          <a:p>
            <a:pPr marL="50165" marR="652780">
              <a:lnSpc>
                <a:spcPct val="102600"/>
              </a:lnSpc>
              <a:spcBef>
                <a:spcPts val="5"/>
              </a:spcBef>
            </a:pPr>
            <a:r>
              <a:rPr lang="de-DE" sz="1800" b="1" dirty="0">
                <a:solidFill>
                  <a:schemeClr val="accent1">
                    <a:lumMod val="50000"/>
                  </a:schemeClr>
                </a:solidFill>
                <a:latin typeface="+mj-lt"/>
                <a:cs typeface="Calibri"/>
              </a:rPr>
              <a:t>SPRECHEN SIE UNS AN:</a:t>
            </a:r>
          </a:p>
        </p:txBody>
      </p:sp>
      <p:pic>
        <p:nvPicPr>
          <p:cNvPr id="2" name="Picture 2" descr="Kai Hesselmann - Co-Founder &amp;amp;amp; Managing Partner - DealCircle GmbH | XING">
            <a:extLst>
              <a:ext uri="{FF2B5EF4-FFF2-40B4-BE49-F238E27FC236}">
                <a16:creationId xmlns:a16="http://schemas.microsoft.com/office/drawing/2014/main" id="{E049710F-E950-8545-969E-C87A9CA4CD3A}"/>
              </a:ext>
            </a:extLst>
          </p:cNvPr>
          <p:cNvPicPr>
            <a:picLocks noChangeAspect="1" noChangeArrowheads="1"/>
          </p:cNvPicPr>
          <p:nvPr/>
        </p:nvPicPr>
        <p:blipFill>
          <a:blip r:embed="rId3">
            <a:duotone>
              <a:prstClr val="black"/>
              <a:schemeClr val="accent4">
                <a:tint val="45000"/>
                <a:satMod val="400000"/>
              </a:scheme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41892" y="4240653"/>
            <a:ext cx="906227" cy="906227"/>
          </a:xfrm>
          <a:prstGeom prst="ellipse">
            <a:avLst/>
          </a:prstGeom>
          <a:noFill/>
          <a:extLst>
            <a:ext uri="{909E8E84-426E-40DD-AFC4-6F175D3DCCD1}">
              <a14:hiddenFill xmlns:a14="http://schemas.microsoft.com/office/drawing/2010/main">
                <a:solidFill>
                  <a:srgbClr val="FFFFFF"/>
                </a:solidFill>
              </a14:hiddenFill>
            </a:ext>
          </a:extLst>
        </p:spPr>
      </p:pic>
      <p:pic>
        <p:nvPicPr>
          <p:cNvPr id="3" name="Picture 4" descr="Gräg Gröbli - Finance ThinkTank">
            <a:extLst>
              <a:ext uri="{FF2B5EF4-FFF2-40B4-BE49-F238E27FC236}">
                <a16:creationId xmlns:a16="http://schemas.microsoft.com/office/drawing/2014/main" id="{E00159E5-9B79-6B4F-B4C5-FFF64EBE48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1892" y="2352875"/>
            <a:ext cx="906227" cy="906227"/>
          </a:xfrm>
          <a:prstGeom prst="ellipse">
            <a:avLst/>
          </a:prstGeom>
          <a:noFill/>
          <a:extLst>
            <a:ext uri="{909E8E84-426E-40DD-AFC4-6F175D3DCCD1}">
              <a14:hiddenFill xmlns:a14="http://schemas.microsoft.com/office/drawing/2010/main">
                <a:solidFill>
                  <a:srgbClr val="FFFFFF"/>
                </a:solidFill>
              </a14:hiddenFill>
            </a:ext>
          </a:extLst>
        </p:spPr>
      </p:pic>
      <p:pic>
        <p:nvPicPr>
          <p:cNvPr id="13" name="Grafik 12" descr="Ein Bild, das Zeichnung enthält.&#10;&#10;Automatisch generierte Beschreibung">
            <a:extLst>
              <a:ext uri="{FF2B5EF4-FFF2-40B4-BE49-F238E27FC236}">
                <a16:creationId xmlns:a16="http://schemas.microsoft.com/office/drawing/2014/main" id="{C23B6BDF-5D96-4A2D-B0FA-7FB52B8D270D}"/>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t="26241"/>
          <a:stretch/>
        </p:blipFill>
        <p:spPr>
          <a:xfrm>
            <a:off x="8733922" y="5484615"/>
            <a:ext cx="3316997" cy="884439"/>
          </a:xfrm>
          <a:prstGeom prst="rect">
            <a:avLst/>
          </a:prstGeom>
          <a:solidFill>
            <a:schemeClr val="bg1"/>
          </a:solidFill>
          <a:ln>
            <a:noFill/>
          </a:ln>
        </p:spPr>
      </p:pic>
    </p:spTree>
    <p:extLst>
      <p:ext uri="{BB962C8B-B14F-4D97-AF65-F5344CB8AC3E}">
        <p14:creationId xmlns:p14="http://schemas.microsoft.com/office/powerpoint/2010/main" val="1521640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aptop on a table">
            <a:extLst>
              <a:ext uri="{FF2B5EF4-FFF2-40B4-BE49-F238E27FC236}">
                <a16:creationId xmlns:a16="http://schemas.microsoft.com/office/drawing/2014/main" id="{CD758EA9-300E-B144-B1FF-03540E55164E}"/>
              </a:ext>
            </a:extLst>
          </p:cNvPr>
          <p:cNvPicPr>
            <a:picLocks noChangeAspect="1"/>
          </p:cNvPicPr>
          <p:nvPr/>
        </p:nvPicPr>
        <p:blipFill rotWithShape="1">
          <a:blip r:embed="rId3">
            <a:extLst>
              <a:ext uri="{28A0092B-C50C-407E-A947-70E740481C1C}">
                <a14:useLocalDpi xmlns:a14="http://schemas.microsoft.com/office/drawing/2010/main" val="0"/>
              </a:ext>
            </a:extLst>
          </a:blip>
          <a:srcRect l="2959" r="20052"/>
          <a:stretch/>
        </p:blipFill>
        <p:spPr>
          <a:xfrm>
            <a:off x="4272931" y="0"/>
            <a:ext cx="7919069" cy="6858000"/>
          </a:xfrm>
          <a:prstGeom prst="rect">
            <a:avLst/>
          </a:prstGeom>
        </p:spPr>
      </p:pic>
      <p:sp>
        <p:nvSpPr>
          <p:cNvPr id="5" name="Titel 1">
            <a:extLst>
              <a:ext uri="{FF2B5EF4-FFF2-40B4-BE49-F238E27FC236}">
                <a16:creationId xmlns:a16="http://schemas.microsoft.com/office/drawing/2014/main" id="{6CFA2393-CF03-4540-ACBE-EAEF5F258263}"/>
              </a:ext>
            </a:extLst>
          </p:cNvPr>
          <p:cNvSpPr txBox="1">
            <a:spLocks/>
          </p:cNvSpPr>
          <p:nvPr/>
        </p:nvSpPr>
        <p:spPr>
          <a:xfrm>
            <a:off x="3689640" y="0"/>
            <a:ext cx="8502360" cy="6858000"/>
          </a:xfrm>
          <a:prstGeom prst="rect">
            <a:avLst/>
          </a:prstGeom>
          <a:solidFill>
            <a:schemeClr val="accent1">
              <a:alpha val="94752"/>
            </a:schemeClr>
          </a:solidFill>
        </p:spPr>
        <p:txBody>
          <a:bodyPr vert="horz" lIns="180000" tIns="72000" rIns="180000" bIns="72000" rtlCol="0" anchor="ctr">
            <a:noAutofit/>
          </a:bodyPr>
          <a:lstStyle>
            <a:lvl1pPr algn="l" defTabSz="914400" rtl="0" eaLnBrk="1" latinLnBrk="0" hangingPunct="1">
              <a:lnSpc>
                <a:spcPct val="90000"/>
              </a:lnSpc>
              <a:spcBef>
                <a:spcPct val="0"/>
              </a:spcBef>
              <a:buNone/>
              <a:defRPr sz="2400" kern="1200">
                <a:solidFill>
                  <a:schemeClr val="tx1"/>
                </a:solidFill>
                <a:latin typeface="Open Sans" panose="020B0606030504020204"/>
                <a:ea typeface="+mj-ea"/>
                <a:cs typeface="+mj-cs"/>
              </a:defRPr>
            </a:lvl1pPr>
          </a:lstStyle>
          <a:p>
            <a:pPr>
              <a:lnSpc>
                <a:spcPct val="150000"/>
              </a:lnSpc>
            </a:pPr>
            <a:endParaRPr lang="de-DE" sz="1400" dirty="0">
              <a:solidFill>
                <a:schemeClr val="bg1"/>
              </a:solidFill>
            </a:endParaRPr>
          </a:p>
        </p:txBody>
      </p:sp>
      <p:sp>
        <p:nvSpPr>
          <p:cNvPr id="28" name="Titel 1">
            <a:extLst>
              <a:ext uri="{FF2B5EF4-FFF2-40B4-BE49-F238E27FC236}">
                <a16:creationId xmlns:a16="http://schemas.microsoft.com/office/drawing/2014/main" id="{F089BE09-DE16-4AC8-A8C8-D497828EE181}"/>
              </a:ext>
            </a:extLst>
          </p:cNvPr>
          <p:cNvSpPr>
            <a:spLocks noGrp="1"/>
          </p:cNvSpPr>
          <p:nvPr/>
        </p:nvSpPr>
        <p:spPr>
          <a:xfrm>
            <a:off x="302522" y="269312"/>
            <a:ext cx="8063999" cy="7237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kern="1200">
                <a:solidFill>
                  <a:schemeClr val="tx1"/>
                </a:solidFill>
                <a:latin typeface="Open Sans" panose="020B0606030504020204"/>
                <a:ea typeface="+mj-ea"/>
                <a:cs typeface="+mj-cs"/>
              </a:defRPr>
            </a:lvl1pPr>
          </a:lstStyle>
          <a:p>
            <a:r>
              <a:rPr lang="de-DE" b="1" dirty="0">
                <a:solidFill>
                  <a:schemeClr val="tx1">
                    <a:lumMod val="75000"/>
                    <a:lumOff val="25000"/>
                  </a:schemeClr>
                </a:solidFill>
              </a:rPr>
              <a:t>HINTERGRUND</a:t>
            </a:r>
            <a:endParaRPr lang="de-DE" dirty="0"/>
          </a:p>
        </p:txBody>
      </p:sp>
      <p:sp>
        <p:nvSpPr>
          <p:cNvPr id="6" name="Textfeld 5">
            <a:extLst>
              <a:ext uri="{FF2B5EF4-FFF2-40B4-BE49-F238E27FC236}">
                <a16:creationId xmlns:a16="http://schemas.microsoft.com/office/drawing/2014/main" id="{2D832F08-53D5-4A06-AC07-8208061A491B}"/>
              </a:ext>
            </a:extLst>
          </p:cNvPr>
          <p:cNvSpPr txBox="1"/>
          <p:nvPr/>
        </p:nvSpPr>
        <p:spPr>
          <a:xfrm>
            <a:off x="3868312" y="660935"/>
            <a:ext cx="8137285" cy="5733749"/>
          </a:xfrm>
          <a:prstGeom prst="rect">
            <a:avLst/>
          </a:prstGeom>
          <a:noFill/>
        </p:spPr>
        <p:txBody>
          <a:bodyPr wrap="square" rtlCol="0">
            <a:spAutoFit/>
          </a:bodyPr>
          <a:lstStyle/>
          <a:p>
            <a:pPr algn="just">
              <a:lnSpc>
                <a:spcPct val="107000"/>
              </a:lnSpc>
              <a:spcAft>
                <a:spcPts val="800"/>
              </a:spcAft>
            </a:pPr>
            <a:r>
              <a:rPr lang="de-DE" sz="1200" b="1" dirty="0">
                <a:solidFill>
                  <a:srgbClr val="FFFFFF"/>
                </a:solidFill>
                <a:effectLst/>
                <a:latin typeface="+mj-lt"/>
                <a:ea typeface="Calibri" panose="020F0502020204030204" pitchFamily="34" charset="0"/>
                <a:cs typeface="Arial" panose="020B0604020202020204" pitchFamily="34" charset="0"/>
              </a:rPr>
              <a:t>Hat sich der Investor dazu entschieden nach Sichtung und Prüfung der Unterlagen tiefer in den Transaktionsprozess einzusteigen, erwartet der Verkäufer schon bald ein vorläufiges Angebot. Für eine erste Indikation können verschiedene Methoden (zunächst einmal vereinfacht) herangezogen werden. Neben der Bewertung mithilfe von Transaktionsmultiplikatoren hat sich vor allem bei Finanzinvestoren aufgrund der starken Renditeorientierung in den letzten Jahrzehnten das sog. Leveraged-Buy-Out-Modell durchgesetzt. Doch was genau steckt dahinter?</a:t>
            </a:r>
            <a:endParaRPr lang="de-DE" sz="1200" dirty="0">
              <a:effectLst/>
              <a:latin typeface="+mj-lt"/>
              <a:ea typeface="Calibri" panose="020F0502020204030204" pitchFamily="34" charset="0"/>
              <a:cs typeface="Arial" panose="020B0604020202020204" pitchFamily="34" charset="0"/>
            </a:endParaRPr>
          </a:p>
          <a:p>
            <a:pPr algn="just">
              <a:lnSpc>
                <a:spcPct val="107000"/>
              </a:lnSpc>
              <a:spcAft>
                <a:spcPts val="800"/>
              </a:spcAft>
            </a:pPr>
            <a:r>
              <a:rPr lang="de-DE" sz="1200" b="1" dirty="0">
                <a:solidFill>
                  <a:srgbClr val="FFFFFF"/>
                </a:solidFill>
                <a:effectLst/>
                <a:latin typeface="+mj-lt"/>
                <a:ea typeface="Calibri" panose="020F0502020204030204" pitchFamily="34" charset="0"/>
                <a:cs typeface="Arial" panose="020B0604020202020204" pitchFamily="34" charset="0"/>
              </a:rPr>
              <a:t> </a:t>
            </a:r>
            <a:endParaRPr lang="de-DE" sz="1200" dirty="0">
              <a:effectLst/>
              <a:latin typeface="+mj-lt"/>
              <a:ea typeface="Calibri" panose="020F0502020204030204" pitchFamily="34" charset="0"/>
              <a:cs typeface="Arial" panose="020B0604020202020204" pitchFamily="34" charset="0"/>
            </a:endParaRPr>
          </a:p>
          <a:p>
            <a:pPr algn="just">
              <a:lnSpc>
                <a:spcPct val="107000"/>
              </a:lnSpc>
              <a:spcAft>
                <a:spcPts val="800"/>
              </a:spcAft>
            </a:pPr>
            <a:r>
              <a:rPr lang="de-DE" sz="1200" b="1" dirty="0">
                <a:solidFill>
                  <a:srgbClr val="FFFFFF"/>
                </a:solidFill>
                <a:effectLst/>
                <a:latin typeface="+mj-lt"/>
                <a:ea typeface="Calibri" panose="020F0502020204030204" pitchFamily="34" charset="0"/>
                <a:cs typeface="Arial" panose="020B0604020202020204" pitchFamily="34" charset="0"/>
              </a:rPr>
              <a:t>Der Begriff Leveraged Buyout (LBO) bezeichnet eine bestimmte Form der Unternehmensübernahme, die überwiegend durch Fremdkapital finanziert ist. Die Beschaffungsarten dieses Fremdkapitals werden dann i.d.R. durch die Aktiva des Unternehmens besichert und gleichzeitig mit Zins- und Tilgungslasten belegt. Die Rückzahlung erfolgt dann durch den generierten Cashflow.</a:t>
            </a:r>
            <a:endParaRPr lang="de-DE" sz="1200" b="1" dirty="0">
              <a:effectLst/>
              <a:latin typeface="+mj-lt"/>
              <a:ea typeface="Calibri" panose="020F0502020204030204" pitchFamily="34" charset="0"/>
              <a:cs typeface="Arial" panose="020B0604020202020204" pitchFamily="34" charset="0"/>
            </a:endParaRPr>
          </a:p>
          <a:p>
            <a:pPr>
              <a:lnSpc>
                <a:spcPct val="107000"/>
              </a:lnSpc>
              <a:spcAft>
                <a:spcPts val="800"/>
              </a:spcAft>
            </a:pPr>
            <a:r>
              <a:rPr lang="de-DE" sz="1200" b="1" dirty="0">
                <a:solidFill>
                  <a:srgbClr val="FFFFFF"/>
                </a:solidFill>
                <a:effectLst/>
                <a:latin typeface="+mj-lt"/>
                <a:ea typeface="Calibri" panose="020F0502020204030204" pitchFamily="34" charset="0"/>
                <a:cs typeface="Arial" panose="020B0604020202020204" pitchFamily="34" charset="0"/>
              </a:rPr>
              <a:t>Seinen Namen verdankt der Leveraged Buyout also dem Umstand, dass bei dieser Technik eines Unternehmenserwerbs der Fremdfinanzierungsanteil als Hebel zur Erhöhung der Rentabilität des eingesetzten Eigenkapitals wirkt. Bei gleichzeitig niedriger Eigenkapitaleinbringung – kann der Investor dadurch eine hohe Eigenkapitalrentabilität erreichen, vorausgesetzt die Gesamtkapitalrentabilität übersteigt die Fremdkapitalzinsen. Ein LBO-Modell wird immer dann gerne angewendet, wenn der Käufer beabsichtigt das Unternehmen nach einer gewissen Zeitspanne wieder weiterzuverkaufen. </a:t>
            </a:r>
            <a:endParaRPr lang="de-DE" sz="1200" b="1" dirty="0">
              <a:effectLst/>
              <a:latin typeface="+mj-lt"/>
              <a:ea typeface="Calibri" panose="020F0502020204030204" pitchFamily="34" charset="0"/>
              <a:cs typeface="Arial" panose="020B0604020202020204" pitchFamily="34" charset="0"/>
            </a:endParaRPr>
          </a:p>
          <a:p>
            <a:pPr>
              <a:lnSpc>
                <a:spcPct val="107000"/>
              </a:lnSpc>
              <a:spcAft>
                <a:spcPts val="800"/>
              </a:spcAft>
            </a:pPr>
            <a:r>
              <a:rPr lang="de-DE" sz="1200" b="1" dirty="0">
                <a:solidFill>
                  <a:srgbClr val="FFFFFF"/>
                </a:solidFill>
                <a:effectLst/>
                <a:latin typeface="+mj-lt"/>
                <a:ea typeface="Calibri" panose="020F0502020204030204" pitchFamily="34" charset="0"/>
                <a:cs typeface="Arial" panose="020B0604020202020204" pitchFamily="34" charset="0"/>
              </a:rPr>
              <a:t>Diese Excel Bewertungs-Modelle erfordern häufig einen hohen Detailgrad, sind fehleranfällig und oft nur von Spezialisten zu bedienen. </a:t>
            </a:r>
          </a:p>
          <a:p>
            <a:pPr>
              <a:lnSpc>
                <a:spcPct val="107000"/>
              </a:lnSpc>
              <a:spcAft>
                <a:spcPts val="800"/>
              </a:spcAft>
            </a:pPr>
            <a:r>
              <a:rPr lang="de-DE" sz="1200" b="1" dirty="0">
                <a:solidFill>
                  <a:srgbClr val="FFFFFF"/>
                </a:solidFill>
                <a:effectLst/>
                <a:latin typeface="+mj-lt"/>
                <a:ea typeface="Calibri" panose="020F0502020204030204" pitchFamily="34" charset="0"/>
                <a:cs typeface="Arial" panose="020B0604020202020204" pitchFamily="34" charset="0"/>
              </a:rPr>
              <a:t>Wie ein solches LBO-Modell in vereinfachter Form und zu Beginn bei noch nicht vollständiger Datenbasis aussehen kann, wird im Folgenden erklärt.  Mit unserem Best Practice LBO-Tool wollen wir Ihnen ein kleines </a:t>
            </a:r>
            <a:r>
              <a:rPr lang="de-DE" sz="1200" b="1" dirty="0">
                <a:solidFill>
                  <a:srgbClr val="FFFFFF"/>
                </a:solidFill>
                <a:latin typeface="+mj-lt"/>
                <a:ea typeface="Calibri" panose="020F0502020204030204" pitchFamily="34" charset="0"/>
                <a:cs typeface="Arial" panose="020B0604020202020204" pitchFamily="34" charset="0"/>
              </a:rPr>
              <a:t>Werkzeug an die Hand geben, mit dem Sie in nur wenigen Minuten eine grobe Bewertung des Renditepotentials bei einem Deal vornehmen zu können. </a:t>
            </a:r>
            <a:r>
              <a:rPr lang="de-DE" sz="1200" b="1" dirty="0">
                <a:solidFill>
                  <a:srgbClr val="FFFFFF"/>
                </a:solidFill>
                <a:effectLst/>
                <a:latin typeface="+mj-lt"/>
                <a:ea typeface="Calibri" panose="020F0502020204030204" pitchFamily="34" charset="0"/>
                <a:cs typeface="Arial" panose="020B0604020202020204" pitchFamily="34" charset="0"/>
              </a:rPr>
              <a:t>Im Folgenden erhalten Sie ein Excel Template, das nach Belieben an den jeweiligen Input-Feldern modifiziert werden kann und eine Anleitung, die Sie durch die einzelnen Schritte der daran anlehnenden Bewertung führt. </a:t>
            </a:r>
            <a:endParaRPr lang="de-DE" sz="1200" b="1" dirty="0">
              <a:effectLst/>
              <a:latin typeface="+mj-lt"/>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847731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Personen in einer Besprechung">
            <a:extLst>
              <a:ext uri="{FF2B5EF4-FFF2-40B4-BE49-F238E27FC236}">
                <a16:creationId xmlns:a16="http://schemas.microsoft.com/office/drawing/2014/main" id="{8FCCEC85-0495-4B98-8991-5ECD4A37BD74}"/>
              </a:ext>
            </a:extLst>
          </p:cNvPr>
          <p:cNvPicPr>
            <a:picLocks noChangeAspect="1"/>
          </p:cNvPicPr>
          <p:nvPr/>
        </p:nvPicPr>
        <p:blipFill>
          <a:blip r:embed="rId2">
            <a:extLst>
              <a:ext uri="{28A0092B-C50C-407E-A947-70E740481C1C}">
                <a14:useLocalDpi xmlns:a14="http://schemas.microsoft.com/office/drawing/2010/main" val="0"/>
              </a:ext>
            </a:extLst>
          </a:blip>
          <a:srcRect l="15708" r="15708"/>
          <a:stretch/>
        </p:blipFill>
        <p:spPr>
          <a:xfrm>
            <a:off x="5141492" y="-2675"/>
            <a:ext cx="7050508" cy="6858000"/>
          </a:xfrm>
          <a:prstGeom prst="rect">
            <a:avLst/>
          </a:prstGeom>
        </p:spPr>
      </p:pic>
      <p:sp>
        <p:nvSpPr>
          <p:cNvPr id="5" name="Titel 1">
            <a:extLst>
              <a:ext uri="{FF2B5EF4-FFF2-40B4-BE49-F238E27FC236}">
                <a16:creationId xmlns:a16="http://schemas.microsoft.com/office/drawing/2014/main" id="{6CFA2393-CF03-4540-ACBE-EAEF5F258263}"/>
              </a:ext>
            </a:extLst>
          </p:cNvPr>
          <p:cNvSpPr txBox="1">
            <a:spLocks/>
          </p:cNvSpPr>
          <p:nvPr/>
        </p:nvSpPr>
        <p:spPr>
          <a:xfrm>
            <a:off x="4712052" y="569076"/>
            <a:ext cx="7265772" cy="3889536"/>
          </a:xfrm>
          <a:prstGeom prst="rect">
            <a:avLst/>
          </a:prstGeom>
          <a:solidFill>
            <a:srgbClr val="3B3838">
              <a:alpha val="89000"/>
            </a:srgbClr>
          </a:solidFill>
        </p:spPr>
        <p:txBody>
          <a:bodyPr vert="horz" lIns="180000" tIns="72000" rIns="180000" bIns="72000" rtlCol="0" anchor="ctr">
            <a:noAutofit/>
          </a:bodyPr>
          <a:lstStyle>
            <a:lvl1pPr algn="l" defTabSz="914400" rtl="0" eaLnBrk="1" latinLnBrk="0" hangingPunct="1">
              <a:lnSpc>
                <a:spcPct val="90000"/>
              </a:lnSpc>
              <a:spcBef>
                <a:spcPct val="0"/>
              </a:spcBef>
              <a:buNone/>
              <a:defRPr sz="2400" kern="1200">
                <a:solidFill>
                  <a:schemeClr val="tx1"/>
                </a:solidFill>
                <a:latin typeface="Open Sans" panose="020B0606030504020204"/>
                <a:ea typeface="+mj-ea"/>
                <a:cs typeface="+mj-cs"/>
              </a:defRPr>
            </a:lvl1pPr>
          </a:lstStyle>
          <a:p>
            <a:pPr>
              <a:lnSpc>
                <a:spcPct val="150000"/>
              </a:lnSpc>
            </a:pPr>
            <a:r>
              <a:rPr lang="de-DE" sz="1400" dirty="0">
                <a:solidFill>
                  <a:schemeClr val="bg1"/>
                </a:solidFill>
              </a:rPr>
              <a:t>Die </a:t>
            </a:r>
            <a:r>
              <a:rPr lang="de-DE" sz="1400" dirty="0">
                <a:solidFill>
                  <a:srgbClr val="00B0F0"/>
                </a:solidFill>
              </a:rPr>
              <a:t>Leveraged Buy-Out Analyse </a:t>
            </a:r>
            <a:r>
              <a:rPr lang="de-DE" sz="1400" dirty="0">
                <a:solidFill>
                  <a:schemeClr val="bg1"/>
                </a:solidFill>
              </a:rPr>
              <a:t>oder auch LBO Bewertung ist dem DCF (Discounted Cash Flow) Modell sehr ähnlich. Bei der Berechnung des LBOs steht die Berechnung der </a:t>
            </a:r>
            <a:r>
              <a:rPr lang="de-DE" sz="1400" b="1" dirty="0">
                <a:solidFill>
                  <a:schemeClr val="bg1"/>
                </a:solidFill>
              </a:rPr>
              <a:t>Internal Rate of Return (IRR) </a:t>
            </a:r>
            <a:r>
              <a:rPr lang="de-DE" sz="1400" dirty="0">
                <a:solidFill>
                  <a:schemeClr val="bg1"/>
                </a:solidFill>
              </a:rPr>
              <a:t>also die Verzinsung des eingesetzten Eigenkapitals im Fokus. Anders als beim DCF-Modell, bildet hier nicht der WACC, sondern die IRR die Berechnungsgrundlage. Die Entry-Bewertung (Unternehmenswert) lässt sich als „Input-Wert“ beschreiben, welcher bei Bedarf angepasst werden kann, um mit Hilfe des geplanten Exit-Erlöses sowie verschiedenen Finanzierungsstrukturen die IRR zu berechnen.</a:t>
            </a:r>
          </a:p>
          <a:p>
            <a:pPr>
              <a:lnSpc>
                <a:spcPct val="150000"/>
              </a:lnSpc>
            </a:pPr>
            <a:endParaRPr lang="de-DE" sz="900" dirty="0">
              <a:solidFill>
                <a:schemeClr val="bg1"/>
              </a:solidFill>
            </a:endParaRPr>
          </a:p>
          <a:p>
            <a:pPr>
              <a:lnSpc>
                <a:spcPct val="150000"/>
              </a:lnSpc>
            </a:pPr>
            <a:r>
              <a:rPr lang="de-DE" sz="1000" b="1" i="1" dirty="0">
                <a:solidFill>
                  <a:schemeClr val="accent1"/>
                </a:solidFill>
              </a:rPr>
              <a:t>Hinweis:</a:t>
            </a:r>
            <a:r>
              <a:rPr lang="de-DE" sz="1000" i="1" dirty="0">
                <a:solidFill>
                  <a:schemeClr val="accent1"/>
                </a:solidFill>
              </a:rPr>
              <a:t> Das vorliegende Modell ist stark vereinfacht und dient vorrangig als Orientierung und erste Übersicht für eine Bewertung bei noch wenig vorliegenden Daten. Im Laufe des M&amp;A-Prozesses und spätestens in der Due Diligence und Strukturierung der Finanzierung, muss ein detailliertes Modell mit einer monatlichen Cashflow Planung aufgesetzt werden.  </a:t>
            </a:r>
          </a:p>
        </p:txBody>
      </p:sp>
      <p:sp>
        <p:nvSpPr>
          <p:cNvPr id="8" name="Textfeld 7">
            <a:extLst>
              <a:ext uri="{FF2B5EF4-FFF2-40B4-BE49-F238E27FC236}">
                <a16:creationId xmlns:a16="http://schemas.microsoft.com/office/drawing/2014/main" id="{73B84FA0-A3B9-434E-99B9-508E757FF2F8}"/>
              </a:ext>
            </a:extLst>
          </p:cNvPr>
          <p:cNvSpPr txBox="1"/>
          <p:nvPr/>
        </p:nvSpPr>
        <p:spPr>
          <a:xfrm>
            <a:off x="4712052" y="4835101"/>
            <a:ext cx="7265772" cy="1478632"/>
          </a:xfrm>
          <a:prstGeom prst="rect">
            <a:avLst/>
          </a:prstGeom>
          <a:solidFill>
            <a:srgbClr val="3B3838">
              <a:alpha val="89000"/>
            </a:srgbClr>
          </a:solidFill>
        </p:spPr>
        <p:txBody>
          <a:bodyPr vert="horz" lIns="180000" tIns="72000" rIns="180000" bIns="72000" rtlCol="0" anchor="ctr">
            <a:noAutofit/>
          </a:bodyPr>
          <a:lstStyle>
            <a:defPPr>
              <a:defRPr lang="de-DE"/>
            </a:defPPr>
            <a:lvl1pPr>
              <a:lnSpc>
                <a:spcPct val="150000"/>
              </a:lnSpc>
              <a:spcBef>
                <a:spcPct val="0"/>
              </a:spcBef>
              <a:buNone/>
              <a:defRPr sz="1600" b="1">
                <a:solidFill>
                  <a:schemeClr val="bg1"/>
                </a:solidFill>
                <a:latin typeface="Open Sans" panose="020B0606030504020204"/>
                <a:ea typeface="+mj-ea"/>
                <a:cs typeface="+mj-cs"/>
              </a:defRPr>
            </a:lvl1pPr>
          </a:lstStyle>
          <a:p>
            <a:r>
              <a:rPr lang="de-DE" sz="1400" b="0" dirty="0"/>
              <a:t>Der angestrebte </a:t>
            </a:r>
            <a:r>
              <a:rPr lang="de-DE" sz="1400" b="0" dirty="0">
                <a:solidFill>
                  <a:srgbClr val="00B0F0"/>
                </a:solidFill>
              </a:rPr>
              <a:t>Leverage-Effekt </a:t>
            </a:r>
            <a:r>
              <a:rPr lang="de-DE" sz="1400" dirty="0"/>
              <a:t>(Hebeleffekt)</a:t>
            </a:r>
            <a:r>
              <a:rPr lang="de-DE" sz="1400" b="0" dirty="0"/>
              <a:t> auf die Eigenkapitalrendite entsteht durch den Fremdkapitalanteil (z.B. 30-50%). Die Schulden werden nach der Übernahme des Unternehmens dann mit den laufenden Cash Flows des übernommenen Unternehmens gedeckt.</a:t>
            </a:r>
          </a:p>
        </p:txBody>
      </p:sp>
      <p:sp>
        <p:nvSpPr>
          <p:cNvPr id="28" name="Titel 1">
            <a:extLst>
              <a:ext uri="{FF2B5EF4-FFF2-40B4-BE49-F238E27FC236}">
                <a16:creationId xmlns:a16="http://schemas.microsoft.com/office/drawing/2014/main" id="{F089BE09-DE16-4AC8-A8C8-D497828EE181}"/>
              </a:ext>
            </a:extLst>
          </p:cNvPr>
          <p:cNvSpPr>
            <a:spLocks noGrp="1"/>
          </p:cNvSpPr>
          <p:nvPr/>
        </p:nvSpPr>
        <p:spPr>
          <a:xfrm>
            <a:off x="302522" y="269312"/>
            <a:ext cx="8063999" cy="7237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kern="1200">
                <a:solidFill>
                  <a:schemeClr val="tx1"/>
                </a:solidFill>
                <a:latin typeface="Open Sans" panose="020B0606030504020204"/>
                <a:ea typeface="+mj-ea"/>
                <a:cs typeface="+mj-cs"/>
              </a:defRPr>
            </a:lvl1pPr>
          </a:lstStyle>
          <a:p>
            <a:r>
              <a:rPr lang="de-DE" b="1" dirty="0">
                <a:solidFill>
                  <a:schemeClr val="tx1">
                    <a:lumMod val="75000"/>
                    <a:lumOff val="25000"/>
                  </a:schemeClr>
                </a:solidFill>
              </a:rPr>
              <a:t>HERANGEHENSWEISE</a:t>
            </a:r>
            <a:endParaRPr lang="de-DE" dirty="0"/>
          </a:p>
        </p:txBody>
      </p:sp>
      <p:cxnSp>
        <p:nvCxnSpPr>
          <p:cNvPr id="29" name="Gerader Verbinder 28">
            <a:extLst>
              <a:ext uri="{FF2B5EF4-FFF2-40B4-BE49-F238E27FC236}">
                <a16:creationId xmlns:a16="http://schemas.microsoft.com/office/drawing/2014/main" id="{5855DB62-8048-4CED-AD8A-8BE2406928EF}"/>
              </a:ext>
            </a:extLst>
          </p:cNvPr>
          <p:cNvCxnSpPr>
            <a:cxnSpLocks/>
          </p:cNvCxnSpPr>
          <p:nvPr/>
        </p:nvCxnSpPr>
        <p:spPr>
          <a:xfrm>
            <a:off x="2290119" y="1223728"/>
            <a:ext cx="0" cy="5156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Titel 1">
            <a:extLst>
              <a:ext uri="{FF2B5EF4-FFF2-40B4-BE49-F238E27FC236}">
                <a16:creationId xmlns:a16="http://schemas.microsoft.com/office/drawing/2014/main" id="{F4FBC6AB-84F0-4F8E-B2F5-3085CD29F3EE}"/>
              </a:ext>
            </a:extLst>
          </p:cNvPr>
          <p:cNvSpPr txBox="1">
            <a:spLocks/>
          </p:cNvSpPr>
          <p:nvPr/>
        </p:nvSpPr>
        <p:spPr>
          <a:xfrm>
            <a:off x="416681" y="1408247"/>
            <a:ext cx="1625149" cy="494854"/>
          </a:xfrm>
          <a:prstGeom prst="rect">
            <a:avLst/>
          </a:prstGeom>
          <a:solidFill>
            <a:srgbClr val="00B0F0">
              <a:alpha val="76078"/>
            </a:srgbClr>
          </a:solidFill>
        </p:spPr>
        <p:txBody>
          <a:bodyPr vert="horz" lIns="180000" tIns="72000" rIns="180000" bIns="72000" rtlCol="0" anchor="ctr">
            <a:noAutofit/>
          </a:bodyPr>
          <a:lstStyle>
            <a:lvl1pPr algn="l" defTabSz="914400" rtl="0" eaLnBrk="1" latinLnBrk="0" hangingPunct="1">
              <a:lnSpc>
                <a:spcPct val="90000"/>
              </a:lnSpc>
              <a:spcBef>
                <a:spcPct val="0"/>
              </a:spcBef>
              <a:buNone/>
              <a:defRPr sz="2400" kern="1200">
                <a:solidFill>
                  <a:schemeClr val="tx1"/>
                </a:solidFill>
                <a:latin typeface="Open Sans" panose="020B0606030504020204"/>
                <a:ea typeface="+mj-ea"/>
                <a:cs typeface="+mj-cs"/>
              </a:defRPr>
            </a:lvl1pPr>
          </a:lstStyle>
          <a:p>
            <a:pPr>
              <a:lnSpc>
                <a:spcPct val="100000"/>
              </a:lnSpc>
            </a:pPr>
            <a:r>
              <a:rPr lang="de-DE" sz="1050" b="1" dirty="0">
                <a:solidFill>
                  <a:schemeClr val="bg1"/>
                </a:solidFill>
              </a:rPr>
              <a:t>Grundannahme </a:t>
            </a:r>
            <a:r>
              <a:rPr lang="de-DE" sz="1050" b="1" dirty="0">
                <a:solidFill>
                  <a:schemeClr val="bg2">
                    <a:lumMod val="25000"/>
                  </a:schemeClr>
                </a:solidFill>
              </a:rPr>
              <a:t>Verkaufspreis</a:t>
            </a:r>
          </a:p>
        </p:txBody>
      </p:sp>
      <p:sp>
        <p:nvSpPr>
          <p:cNvPr id="31" name="Titel 1">
            <a:extLst>
              <a:ext uri="{FF2B5EF4-FFF2-40B4-BE49-F238E27FC236}">
                <a16:creationId xmlns:a16="http://schemas.microsoft.com/office/drawing/2014/main" id="{752FD393-A726-4745-8919-CAF53C1B5E2B}"/>
              </a:ext>
            </a:extLst>
          </p:cNvPr>
          <p:cNvSpPr txBox="1">
            <a:spLocks/>
          </p:cNvSpPr>
          <p:nvPr/>
        </p:nvSpPr>
        <p:spPr>
          <a:xfrm>
            <a:off x="2506700" y="2239984"/>
            <a:ext cx="1625149" cy="494854"/>
          </a:xfrm>
          <a:prstGeom prst="rect">
            <a:avLst/>
          </a:prstGeom>
          <a:solidFill>
            <a:srgbClr val="00B0F0">
              <a:alpha val="76078"/>
            </a:srgbClr>
          </a:solidFill>
        </p:spPr>
        <p:txBody>
          <a:bodyPr vert="horz" lIns="180000" tIns="72000" rIns="180000" bIns="72000" rtlCol="0" anchor="ctr">
            <a:noAutofit/>
          </a:bodyPr>
          <a:lstStyle>
            <a:defPPr>
              <a:defRPr lang="de-DE"/>
            </a:defPPr>
            <a:lvl1pPr>
              <a:lnSpc>
                <a:spcPct val="100000"/>
              </a:lnSpc>
              <a:spcBef>
                <a:spcPct val="0"/>
              </a:spcBef>
              <a:buNone/>
              <a:defRPr sz="1050" b="1">
                <a:solidFill>
                  <a:schemeClr val="bg1"/>
                </a:solidFill>
                <a:latin typeface="Open Sans" panose="020B0606030504020204"/>
                <a:ea typeface="+mj-ea"/>
                <a:cs typeface="+mj-cs"/>
              </a:defRPr>
            </a:lvl1pPr>
          </a:lstStyle>
          <a:p>
            <a:r>
              <a:rPr lang="de-DE" dirty="0"/>
              <a:t>Mittelherkunft/</a:t>
            </a:r>
          </a:p>
          <a:p>
            <a:r>
              <a:rPr lang="de-DE" dirty="0">
                <a:solidFill>
                  <a:schemeClr val="bg2">
                    <a:lumMod val="25000"/>
                  </a:schemeClr>
                </a:solidFill>
              </a:rPr>
              <a:t>-</a:t>
            </a:r>
            <a:r>
              <a:rPr lang="de-DE" dirty="0"/>
              <a:t> </a:t>
            </a:r>
            <a:r>
              <a:rPr lang="de-DE" dirty="0">
                <a:solidFill>
                  <a:schemeClr val="bg2">
                    <a:lumMod val="25000"/>
                  </a:schemeClr>
                </a:solidFill>
              </a:rPr>
              <a:t>verwendung</a:t>
            </a:r>
          </a:p>
        </p:txBody>
      </p:sp>
      <p:sp>
        <p:nvSpPr>
          <p:cNvPr id="32" name="Titel 1">
            <a:extLst>
              <a:ext uri="{FF2B5EF4-FFF2-40B4-BE49-F238E27FC236}">
                <a16:creationId xmlns:a16="http://schemas.microsoft.com/office/drawing/2014/main" id="{FCE2CF40-402D-4D7A-9EA2-AADA5CF8B15C}"/>
              </a:ext>
            </a:extLst>
          </p:cNvPr>
          <p:cNvSpPr txBox="1">
            <a:spLocks/>
          </p:cNvSpPr>
          <p:nvPr/>
        </p:nvSpPr>
        <p:spPr>
          <a:xfrm>
            <a:off x="416681" y="3071721"/>
            <a:ext cx="1625149" cy="494854"/>
          </a:xfrm>
          <a:prstGeom prst="rect">
            <a:avLst/>
          </a:prstGeom>
          <a:solidFill>
            <a:srgbClr val="00B0F0">
              <a:alpha val="76078"/>
            </a:srgbClr>
          </a:solidFill>
        </p:spPr>
        <p:txBody>
          <a:bodyPr vert="horz" lIns="180000" tIns="72000" rIns="180000" bIns="72000" rtlCol="0" anchor="ctr">
            <a:noAutofit/>
          </a:bodyPr>
          <a:lstStyle>
            <a:defPPr>
              <a:defRPr lang="de-DE"/>
            </a:defPPr>
            <a:lvl1pPr>
              <a:lnSpc>
                <a:spcPct val="100000"/>
              </a:lnSpc>
              <a:spcBef>
                <a:spcPct val="0"/>
              </a:spcBef>
              <a:buNone/>
              <a:defRPr sz="1050" b="1">
                <a:solidFill>
                  <a:schemeClr val="bg1"/>
                </a:solidFill>
                <a:latin typeface="Open Sans" panose="020B0606030504020204"/>
                <a:ea typeface="+mj-ea"/>
                <a:cs typeface="+mj-cs"/>
              </a:defRPr>
            </a:lvl1pPr>
          </a:lstStyle>
          <a:p>
            <a:r>
              <a:rPr lang="de-DE" dirty="0"/>
              <a:t>Finanzelle </a:t>
            </a:r>
            <a:r>
              <a:rPr lang="de-DE" dirty="0">
                <a:solidFill>
                  <a:schemeClr val="bg2">
                    <a:lumMod val="25000"/>
                  </a:schemeClr>
                </a:solidFill>
              </a:rPr>
              <a:t>Prognosen</a:t>
            </a:r>
          </a:p>
        </p:txBody>
      </p:sp>
      <p:sp>
        <p:nvSpPr>
          <p:cNvPr id="33" name="Titel 1">
            <a:extLst>
              <a:ext uri="{FF2B5EF4-FFF2-40B4-BE49-F238E27FC236}">
                <a16:creationId xmlns:a16="http://schemas.microsoft.com/office/drawing/2014/main" id="{1133396C-91DE-4DCB-AB80-BFA977853210}"/>
              </a:ext>
            </a:extLst>
          </p:cNvPr>
          <p:cNvSpPr txBox="1">
            <a:spLocks/>
          </p:cNvSpPr>
          <p:nvPr/>
        </p:nvSpPr>
        <p:spPr>
          <a:xfrm>
            <a:off x="2506700" y="3903458"/>
            <a:ext cx="1625149" cy="494854"/>
          </a:xfrm>
          <a:prstGeom prst="rect">
            <a:avLst/>
          </a:prstGeom>
          <a:solidFill>
            <a:srgbClr val="00B0F0">
              <a:alpha val="76078"/>
            </a:srgbClr>
          </a:solidFill>
        </p:spPr>
        <p:txBody>
          <a:bodyPr vert="horz" lIns="180000" tIns="72000" rIns="180000" bIns="72000" rtlCol="0" anchor="ctr">
            <a:noAutofit/>
          </a:bodyPr>
          <a:lstStyle>
            <a:defPPr>
              <a:defRPr lang="de-DE"/>
            </a:defPPr>
            <a:lvl1pPr>
              <a:lnSpc>
                <a:spcPct val="100000"/>
              </a:lnSpc>
              <a:spcBef>
                <a:spcPct val="0"/>
              </a:spcBef>
              <a:buNone/>
              <a:defRPr sz="1050" b="1">
                <a:solidFill>
                  <a:schemeClr val="bg1"/>
                </a:solidFill>
                <a:latin typeface="Open Sans" panose="020B0606030504020204"/>
                <a:ea typeface="+mj-ea"/>
                <a:cs typeface="+mj-cs"/>
              </a:defRPr>
            </a:lvl1pPr>
          </a:lstStyle>
          <a:p>
            <a:r>
              <a:rPr lang="de-DE" dirty="0"/>
              <a:t>Bilanzielle</a:t>
            </a:r>
          </a:p>
          <a:p>
            <a:r>
              <a:rPr lang="de-DE" dirty="0">
                <a:solidFill>
                  <a:schemeClr val="bg2">
                    <a:lumMod val="25000"/>
                  </a:schemeClr>
                </a:solidFill>
              </a:rPr>
              <a:t>Anpassungen</a:t>
            </a:r>
          </a:p>
        </p:txBody>
      </p:sp>
      <p:sp>
        <p:nvSpPr>
          <p:cNvPr id="34" name="Titel 1">
            <a:extLst>
              <a:ext uri="{FF2B5EF4-FFF2-40B4-BE49-F238E27FC236}">
                <a16:creationId xmlns:a16="http://schemas.microsoft.com/office/drawing/2014/main" id="{BA7C58EA-260C-4591-AE92-FCC58B7C845A}"/>
              </a:ext>
            </a:extLst>
          </p:cNvPr>
          <p:cNvSpPr txBox="1">
            <a:spLocks/>
          </p:cNvSpPr>
          <p:nvPr/>
        </p:nvSpPr>
        <p:spPr>
          <a:xfrm>
            <a:off x="416681" y="4735195"/>
            <a:ext cx="1625149" cy="494854"/>
          </a:xfrm>
          <a:prstGeom prst="rect">
            <a:avLst/>
          </a:prstGeom>
          <a:solidFill>
            <a:srgbClr val="00B0F0">
              <a:alpha val="76078"/>
            </a:srgbClr>
          </a:solidFill>
        </p:spPr>
        <p:txBody>
          <a:bodyPr vert="horz" lIns="180000" tIns="72000" rIns="180000" bIns="72000" rtlCol="0" anchor="ctr">
            <a:noAutofit/>
          </a:bodyPr>
          <a:lstStyle>
            <a:defPPr>
              <a:defRPr lang="de-DE"/>
            </a:defPPr>
            <a:lvl1pPr>
              <a:lnSpc>
                <a:spcPct val="100000"/>
              </a:lnSpc>
              <a:spcBef>
                <a:spcPct val="0"/>
              </a:spcBef>
              <a:buNone/>
              <a:defRPr sz="1050" b="1">
                <a:solidFill>
                  <a:schemeClr val="bg1"/>
                </a:solidFill>
                <a:latin typeface="Open Sans" panose="020B0606030504020204"/>
                <a:ea typeface="+mj-ea"/>
                <a:cs typeface="+mj-cs"/>
              </a:defRPr>
            </a:lvl1pPr>
          </a:lstStyle>
          <a:p>
            <a:r>
              <a:rPr lang="de-DE" dirty="0"/>
              <a:t>Grundannahmen</a:t>
            </a:r>
          </a:p>
          <a:p>
            <a:r>
              <a:rPr lang="de-DE" dirty="0">
                <a:solidFill>
                  <a:schemeClr val="bg2">
                    <a:lumMod val="25000"/>
                  </a:schemeClr>
                </a:solidFill>
              </a:rPr>
              <a:t>EXIT</a:t>
            </a:r>
          </a:p>
        </p:txBody>
      </p:sp>
      <p:sp>
        <p:nvSpPr>
          <p:cNvPr id="35" name="Titel 1">
            <a:extLst>
              <a:ext uri="{FF2B5EF4-FFF2-40B4-BE49-F238E27FC236}">
                <a16:creationId xmlns:a16="http://schemas.microsoft.com/office/drawing/2014/main" id="{8CF28210-386D-4D21-B860-CB07ABE6DF51}"/>
              </a:ext>
            </a:extLst>
          </p:cNvPr>
          <p:cNvSpPr txBox="1">
            <a:spLocks/>
          </p:cNvSpPr>
          <p:nvPr/>
        </p:nvSpPr>
        <p:spPr>
          <a:xfrm>
            <a:off x="2506700" y="5566932"/>
            <a:ext cx="1625149" cy="494854"/>
          </a:xfrm>
          <a:prstGeom prst="rect">
            <a:avLst/>
          </a:prstGeom>
          <a:solidFill>
            <a:srgbClr val="00B0F0">
              <a:alpha val="76078"/>
            </a:srgbClr>
          </a:solidFill>
        </p:spPr>
        <p:txBody>
          <a:bodyPr vert="horz" lIns="180000" tIns="72000" rIns="180000" bIns="72000" rtlCol="0" anchor="ctr">
            <a:noAutofit/>
          </a:bodyPr>
          <a:lstStyle>
            <a:defPPr>
              <a:defRPr lang="de-DE"/>
            </a:defPPr>
            <a:lvl1pPr>
              <a:lnSpc>
                <a:spcPct val="100000"/>
              </a:lnSpc>
              <a:spcBef>
                <a:spcPct val="0"/>
              </a:spcBef>
              <a:buNone/>
              <a:defRPr sz="1050" b="1">
                <a:solidFill>
                  <a:schemeClr val="bg1"/>
                </a:solidFill>
                <a:latin typeface="Open Sans" panose="020B0606030504020204"/>
                <a:ea typeface="+mj-ea"/>
                <a:cs typeface="+mj-cs"/>
              </a:defRPr>
            </a:lvl1pPr>
          </a:lstStyle>
          <a:p>
            <a:r>
              <a:rPr lang="de-DE" dirty="0"/>
              <a:t>Berechnung</a:t>
            </a:r>
          </a:p>
          <a:p>
            <a:r>
              <a:rPr lang="de-DE" dirty="0">
                <a:solidFill>
                  <a:schemeClr val="bg2">
                    <a:lumMod val="25000"/>
                  </a:schemeClr>
                </a:solidFill>
              </a:rPr>
              <a:t>IRR</a:t>
            </a:r>
          </a:p>
        </p:txBody>
      </p:sp>
      <p:sp>
        <p:nvSpPr>
          <p:cNvPr id="36" name="Ellipse 35">
            <a:extLst>
              <a:ext uri="{FF2B5EF4-FFF2-40B4-BE49-F238E27FC236}">
                <a16:creationId xmlns:a16="http://schemas.microsoft.com/office/drawing/2014/main" id="{214240CE-ACAA-418D-ACC9-9EB605743076}"/>
              </a:ext>
            </a:extLst>
          </p:cNvPr>
          <p:cNvSpPr/>
          <p:nvPr/>
        </p:nvSpPr>
        <p:spPr>
          <a:xfrm>
            <a:off x="2146119" y="1513562"/>
            <a:ext cx="288000" cy="288000"/>
          </a:xfrm>
          <a:prstGeom prst="ellipse">
            <a:avLst/>
          </a:prstGeom>
          <a:solidFill>
            <a:schemeClr val="bg2">
              <a:lumMod val="2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dirty="0">
                <a:solidFill>
                  <a:schemeClr val="bg1"/>
                </a:solidFill>
                <a:latin typeface="Yu Gothic UI Semibold" panose="020B0700000000000000" pitchFamily="34" charset="-128"/>
                <a:ea typeface="Yu Gothic UI Semibold" panose="020B0700000000000000" pitchFamily="34" charset="-128"/>
              </a:rPr>
              <a:t>1</a:t>
            </a:r>
          </a:p>
        </p:txBody>
      </p:sp>
      <p:sp>
        <p:nvSpPr>
          <p:cNvPr id="37" name="Ellipse 36">
            <a:extLst>
              <a:ext uri="{FF2B5EF4-FFF2-40B4-BE49-F238E27FC236}">
                <a16:creationId xmlns:a16="http://schemas.microsoft.com/office/drawing/2014/main" id="{FB5DE7D6-10E5-4D4C-AD12-0A067DCAE13E}"/>
              </a:ext>
            </a:extLst>
          </p:cNvPr>
          <p:cNvSpPr/>
          <p:nvPr/>
        </p:nvSpPr>
        <p:spPr>
          <a:xfrm>
            <a:off x="2143837" y="2344921"/>
            <a:ext cx="288000" cy="288000"/>
          </a:xfrm>
          <a:prstGeom prst="ellipse">
            <a:avLst/>
          </a:prstGeom>
          <a:solidFill>
            <a:schemeClr val="bg2">
              <a:lumMod val="2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dirty="0">
                <a:solidFill>
                  <a:schemeClr val="bg1"/>
                </a:solidFill>
                <a:latin typeface="Yu Gothic UI Semibold" panose="020B0700000000000000" pitchFamily="34" charset="-128"/>
                <a:ea typeface="Yu Gothic UI Semibold" panose="020B0700000000000000" pitchFamily="34" charset="-128"/>
              </a:rPr>
              <a:t>2</a:t>
            </a:r>
          </a:p>
        </p:txBody>
      </p:sp>
      <p:sp>
        <p:nvSpPr>
          <p:cNvPr id="38" name="Ellipse 37">
            <a:extLst>
              <a:ext uri="{FF2B5EF4-FFF2-40B4-BE49-F238E27FC236}">
                <a16:creationId xmlns:a16="http://schemas.microsoft.com/office/drawing/2014/main" id="{55155506-79AD-46DC-B178-10AE72847CF9}"/>
              </a:ext>
            </a:extLst>
          </p:cNvPr>
          <p:cNvSpPr/>
          <p:nvPr/>
        </p:nvSpPr>
        <p:spPr>
          <a:xfrm>
            <a:off x="2129437" y="3176280"/>
            <a:ext cx="316800" cy="288000"/>
          </a:xfrm>
          <a:prstGeom prst="ellipse">
            <a:avLst/>
          </a:prstGeom>
          <a:solidFill>
            <a:schemeClr val="bg2">
              <a:lumMod val="2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dirty="0">
                <a:solidFill>
                  <a:schemeClr val="bg1"/>
                </a:solidFill>
                <a:latin typeface="Yu Gothic UI Semibold" panose="020B0700000000000000" pitchFamily="34" charset="-128"/>
                <a:ea typeface="Yu Gothic UI Semibold" panose="020B0700000000000000" pitchFamily="34" charset="-128"/>
              </a:rPr>
              <a:t>3</a:t>
            </a:r>
          </a:p>
        </p:txBody>
      </p:sp>
      <p:sp>
        <p:nvSpPr>
          <p:cNvPr id="39" name="Ellipse 38">
            <a:extLst>
              <a:ext uri="{FF2B5EF4-FFF2-40B4-BE49-F238E27FC236}">
                <a16:creationId xmlns:a16="http://schemas.microsoft.com/office/drawing/2014/main" id="{5180F31E-29DB-412E-9A53-6C6271BECF6A}"/>
              </a:ext>
            </a:extLst>
          </p:cNvPr>
          <p:cNvSpPr/>
          <p:nvPr/>
        </p:nvSpPr>
        <p:spPr>
          <a:xfrm>
            <a:off x="2143837" y="4007639"/>
            <a:ext cx="288000" cy="288000"/>
          </a:xfrm>
          <a:prstGeom prst="ellipse">
            <a:avLst/>
          </a:prstGeom>
          <a:solidFill>
            <a:schemeClr val="bg2">
              <a:lumMod val="2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dirty="0">
                <a:solidFill>
                  <a:schemeClr val="bg1"/>
                </a:solidFill>
                <a:latin typeface="Yu Gothic UI Semibold" panose="020B0700000000000000" pitchFamily="34" charset="-128"/>
                <a:ea typeface="Yu Gothic UI Semibold" panose="020B0700000000000000" pitchFamily="34" charset="-128"/>
              </a:rPr>
              <a:t>4</a:t>
            </a:r>
          </a:p>
        </p:txBody>
      </p:sp>
      <p:sp>
        <p:nvSpPr>
          <p:cNvPr id="40" name="Ellipse 39">
            <a:extLst>
              <a:ext uri="{FF2B5EF4-FFF2-40B4-BE49-F238E27FC236}">
                <a16:creationId xmlns:a16="http://schemas.microsoft.com/office/drawing/2014/main" id="{3D75CB23-3DBB-4153-A93F-35C979C8AFD8}"/>
              </a:ext>
            </a:extLst>
          </p:cNvPr>
          <p:cNvSpPr/>
          <p:nvPr/>
        </p:nvSpPr>
        <p:spPr>
          <a:xfrm>
            <a:off x="2143837" y="5670359"/>
            <a:ext cx="288000" cy="288000"/>
          </a:xfrm>
          <a:prstGeom prst="ellipse">
            <a:avLst/>
          </a:prstGeom>
          <a:solidFill>
            <a:schemeClr val="bg2">
              <a:lumMod val="2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dirty="0">
                <a:solidFill>
                  <a:schemeClr val="bg1"/>
                </a:solidFill>
                <a:latin typeface="Yu Gothic UI Semibold" panose="020B0700000000000000" pitchFamily="34" charset="-128"/>
                <a:ea typeface="Yu Gothic UI Semibold" panose="020B0700000000000000" pitchFamily="34" charset="-128"/>
              </a:rPr>
              <a:t>6</a:t>
            </a:r>
          </a:p>
        </p:txBody>
      </p:sp>
      <p:sp>
        <p:nvSpPr>
          <p:cNvPr id="41" name="Ellipse 40">
            <a:extLst>
              <a:ext uri="{FF2B5EF4-FFF2-40B4-BE49-F238E27FC236}">
                <a16:creationId xmlns:a16="http://schemas.microsoft.com/office/drawing/2014/main" id="{25E76836-24E8-4C2B-BC85-249CE0E70901}"/>
              </a:ext>
            </a:extLst>
          </p:cNvPr>
          <p:cNvSpPr/>
          <p:nvPr/>
        </p:nvSpPr>
        <p:spPr>
          <a:xfrm>
            <a:off x="2143837" y="4838998"/>
            <a:ext cx="288000" cy="288000"/>
          </a:xfrm>
          <a:prstGeom prst="ellipse">
            <a:avLst/>
          </a:prstGeom>
          <a:solidFill>
            <a:schemeClr val="bg2">
              <a:lumMod val="2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dirty="0">
                <a:solidFill>
                  <a:schemeClr val="bg1"/>
                </a:solidFill>
                <a:latin typeface="Yu Gothic UI Semibold" panose="020B0700000000000000" pitchFamily="34" charset="-128"/>
                <a:ea typeface="Yu Gothic UI Semibold" panose="020B0700000000000000" pitchFamily="34" charset="-128"/>
              </a:rPr>
              <a:t>5</a:t>
            </a:r>
          </a:p>
        </p:txBody>
      </p:sp>
    </p:spTree>
    <p:extLst>
      <p:ext uri="{BB962C8B-B14F-4D97-AF65-F5344CB8AC3E}">
        <p14:creationId xmlns:p14="http://schemas.microsoft.com/office/powerpoint/2010/main" val="3755729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BC0FF0-CC81-4392-AF35-F80CEC2ED8A3}"/>
              </a:ext>
            </a:extLst>
          </p:cNvPr>
          <p:cNvSpPr>
            <a:spLocks noGrp="1"/>
          </p:cNvSpPr>
          <p:nvPr>
            <p:ph type="title"/>
          </p:nvPr>
        </p:nvSpPr>
        <p:spPr>
          <a:xfrm>
            <a:off x="302808" y="268495"/>
            <a:ext cx="8544630" cy="723742"/>
          </a:xfrm>
        </p:spPr>
        <p:txBody>
          <a:bodyPr>
            <a:normAutofit/>
          </a:bodyPr>
          <a:lstStyle/>
          <a:p>
            <a:r>
              <a:rPr lang="de-DE" b="1" dirty="0">
                <a:solidFill>
                  <a:schemeClr val="accent1"/>
                </a:solidFill>
              </a:rPr>
              <a:t>GUIDE | </a:t>
            </a:r>
            <a:r>
              <a:rPr lang="de-DE" sz="2300" b="1" dirty="0">
                <a:solidFill>
                  <a:schemeClr val="tx1">
                    <a:lumMod val="75000"/>
                    <a:lumOff val="25000"/>
                  </a:schemeClr>
                </a:solidFill>
              </a:rPr>
              <a:t>Fünf Schritte zur Anwendung des LBO Modells</a:t>
            </a:r>
          </a:p>
        </p:txBody>
      </p:sp>
      <p:sp>
        <p:nvSpPr>
          <p:cNvPr id="3" name="Rechteck 2">
            <a:hlinkClick r:id="rId2" action="ppaction://hlinksldjump"/>
            <a:extLst>
              <a:ext uri="{FF2B5EF4-FFF2-40B4-BE49-F238E27FC236}">
                <a16:creationId xmlns:a16="http://schemas.microsoft.com/office/drawing/2014/main" id="{F5FDAA0D-0D8D-43E4-B19A-EE75956D3B71}"/>
              </a:ext>
            </a:extLst>
          </p:cNvPr>
          <p:cNvSpPr/>
          <p:nvPr/>
        </p:nvSpPr>
        <p:spPr>
          <a:xfrm>
            <a:off x="1199601" y="1309814"/>
            <a:ext cx="6288594" cy="362464"/>
          </a:xfrm>
          <a:prstGeom prst="rect">
            <a:avLst/>
          </a:prstGeom>
          <a:solidFill>
            <a:srgbClr val="EBFA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solidFill>
                  <a:schemeClr val="bg2">
                    <a:lumMod val="25000"/>
                  </a:schemeClr>
                </a:solidFill>
              </a:rPr>
              <a:t>VORBEREITUNG</a:t>
            </a:r>
          </a:p>
        </p:txBody>
      </p:sp>
      <p:sp>
        <p:nvSpPr>
          <p:cNvPr id="24" name="Rechteck 23">
            <a:extLst>
              <a:ext uri="{FF2B5EF4-FFF2-40B4-BE49-F238E27FC236}">
                <a16:creationId xmlns:a16="http://schemas.microsoft.com/office/drawing/2014/main" id="{E1382843-4C1A-4E9A-A907-2D795F956E83}"/>
              </a:ext>
            </a:extLst>
          </p:cNvPr>
          <p:cNvSpPr/>
          <p:nvPr/>
        </p:nvSpPr>
        <p:spPr>
          <a:xfrm>
            <a:off x="302808" y="1309814"/>
            <a:ext cx="690491" cy="36246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latin typeface="Bahnschrift Light Condensed" panose="020B0502040204020203" pitchFamily="34" charset="0"/>
              </a:rPr>
              <a:t>I.</a:t>
            </a:r>
          </a:p>
        </p:txBody>
      </p:sp>
      <p:sp>
        <p:nvSpPr>
          <p:cNvPr id="26" name="Rechteck 25">
            <a:extLst>
              <a:ext uri="{FF2B5EF4-FFF2-40B4-BE49-F238E27FC236}">
                <a16:creationId xmlns:a16="http://schemas.microsoft.com/office/drawing/2014/main" id="{ADEA340E-1318-4AB6-8A6B-3C1A99467BF7}"/>
              </a:ext>
            </a:extLst>
          </p:cNvPr>
          <p:cNvSpPr/>
          <p:nvPr/>
        </p:nvSpPr>
        <p:spPr>
          <a:xfrm>
            <a:off x="7689389" y="1309814"/>
            <a:ext cx="690491" cy="362464"/>
          </a:xfrm>
          <a:prstGeom prst="rect">
            <a:avLst/>
          </a:prstGeom>
          <a:solidFill>
            <a:srgbClr val="EBF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i="1" dirty="0">
                <a:solidFill>
                  <a:schemeClr val="accent1">
                    <a:lumMod val="50000"/>
                  </a:schemeClr>
                </a:solidFill>
              </a:rPr>
              <a:t>6</a:t>
            </a:r>
          </a:p>
        </p:txBody>
      </p:sp>
      <p:sp>
        <p:nvSpPr>
          <p:cNvPr id="28" name="Rechteck 27">
            <a:hlinkClick r:id="rId3" action="ppaction://hlinksldjump"/>
            <a:extLst>
              <a:ext uri="{FF2B5EF4-FFF2-40B4-BE49-F238E27FC236}">
                <a16:creationId xmlns:a16="http://schemas.microsoft.com/office/drawing/2014/main" id="{E180B574-C935-4A1F-93EF-B0A3D0F84F10}"/>
              </a:ext>
            </a:extLst>
          </p:cNvPr>
          <p:cNvSpPr/>
          <p:nvPr/>
        </p:nvSpPr>
        <p:spPr>
          <a:xfrm>
            <a:off x="1199601" y="2002381"/>
            <a:ext cx="6288594" cy="362464"/>
          </a:xfrm>
          <a:prstGeom prst="rect">
            <a:avLst/>
          </a:prstGeom>
          <a:solidFill>
            <a:srgbClr val="EBFA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solidFill>
                  <a:schemeClr val="bg2">
                    <a:lumMod val="25000"/>
                  </a:schemeClr>
                </a:solidFill>
              </a:rPr>
              <a:t>FINANZDATEN</a:t>
            </a:r>
          </a:p>
        </p:txBody>
      </p:sp>
      <p:sp>
        <p:nvSpPr>
          <p:cNvPr id="30" name="Rechteck 29">
            <a:extLst>
              <a:ext uri="{FF2B5EF4-FFF2-40B4-BE49-F238E27FC236}">
                <a16:creationId xmlns:a16="http://schemas.microsoft.com/office/drawing/2014/main" id="{CE235B33-79ED-4D78-9560-D547F0F12F93}"/>
              </a:ext>
            </a:extLst>
          </p:cNvPr>
          <p:cNvSpPr/>
          <p:nvPr/>
        </p:nvSpPr>
        <p:spPr>
          <a:xfrm>
            <a:off x="302808" y="2002381"/>
            <a:ext cx="690491" cy="36246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latin typeface="Bahnschrift Light Condensed" panose="020B0502040204020203" pitchFamily="34" charset="0"/>
              </a:rPr>
              <a:t>II.</a:t>
            </a:r>
          </a:p>
        </p:txBody>
      </p:sp>
      <p:sp>
        <p:nvSpPr>
          <p:cNvPr id="38" name="Rechteck 37">
            <a:extLst>
              <a:ext uri="{FF2B5EF4-FFF2-40B4-BE49-F238E27FC236}">
                <a16:creationId xmlns:a16="http://schemas.microsoft.com/office/drawing/2014/main" id="{89B54952-9A2B-44C6-9149-A349A24278E6}"/>
              </a:ext>
            </a:extLst>
          </p:cNvPr>
          <p:cNvSpPr/>
          <p:nvPr/>
        </p:nvSpPr>
        <p:spPr>
          <a:xfrm>
            <a:off x="7689389" y="2002381"/>
            <a:ext cx="690491" cy="362464"/>
          </a:xfrm>
          <a:prstGeom prst="rect">
            <a:avLst/>
          </a:prstGeom>
          <a:solidFill>
            <a:srgbClr val="EBF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i="1" dirty="0">
                <a:solidFill>
                  <a:schemeClr val="accent1">
                    <a:lumMod val="50000"/>
                  </a:schemeClr>
                </a:solidFill>
              </a:rPr>
              <a:t>7</a:t>
            </a:r>
          </a:p>
        </p:txBody>
      </p:sp>
      <p:sp>
        <p:nvSpPr>
          <p:cNvPr id="40" name="Rechteck 39">
            <a:hlinkClick r:id="rId4" action="ppaction://hlinksldjump"/>
            <a:extLst>
              <a:ext uri="{FF2B5EF4-FFF2-40B4-BE49-F238E27FC236}">
                <a16:creationId xmlns:a16="http://schemas.microsoft.com/office/drawing/2014/main" id="{7F312611-BA38-4A94-B10B-EC993444AD45}"/>
              </a:ext>
            </a:extLst>
          </p:cNvPr>
          <p:cNvSpPr/>
          <p:nvPr/>
        </p:nvSpPr>
        <p:spPr>
          <a:xfrm>
            <a:off x="1199601" y="2694948"/>
            <a:ext cx="6288594" cy="362464"/>
          </a:xfrm>
          <a:prstGeom prst="rect">
            <a:avLst/>
          </a:prstGeom>
          <a:solidFill>
            <a:srgbClr val="EBFA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solidFill>
                  <a:schemeClr val="bg2">
                    <a:lumMod val="25000"/>
                  </a:schemeClr>
                </a:solidFill>
              </a:rPr>
              <a:t>KAUFPREIS</a:t>
            </a:r>
          </a:p>
        </p:txBody>
      </p:sp>
      <p:sp>
        <p:nvSpPr>
          <p:cNvPr id="41" name="Rechteck 40">
            <a:extLst>
              <a:ext uri="{FF2B5EF4-FFF2-40B4-BE49-F238E27FC236}">
                <a16:creationId xmlns:a16="http://schemas.microsoft.com/office/drawing/2014/main" id="{57BD08F8-D5F0-4D28-A86B-15455DAC6DBE}"/>
              </a:ext>
            </a:extLst>
          </p:cNvPr>
          <p:cNvSpPr/>
          <p:nvPr/>
        </p:nvSpPr>
        <p:spPr>
          <a:xfrm>
            <a:off x="302808" y="2694948"/>
            <a:ext cx="690491" cy="36246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latin typeface="Bahnschrift Light Condensed" panose="020B0502040204020203" pitchFamily="34" charset="0"/>
              </a:rPr>
              <a:t>III.</a:t>
            </a:r>
          </a:p>
        </p:txBody>
      </p:sp>
      <p:sp>
        <p:nvSpPr>
          <p:cNvPr id="42" name="Rechteck 41">
            <a:extLst>
              <a:ext uri="{FF2B5EF4-FFF2-40B4-BE49-F238E27FC236}">
                <a16:creationId xmlns:a16="http://schemas.microsoft.com/office/drawing/2014/main" id="{CEDB849C-B4A6-4BC6-8366-46E63BB27872}"/>
              </a:ext>
            </a:extLst>
          </p:cNvPr>
          <p:cNvSpPr/>
          <p:nvPr/>
        </p:nvSpPr>
        <p:spPr>
          <a:xfrm>
            <a:off x="7689389" y="2694948"/>
            <a:ext cx="690491" cy="362464"/>
          </a:xfrm>
          <a:prstGeom prst="rect">
            <a:avLst/>
          </a:prstGeom>
          <a:solidFill>
            <a:srgbClr val="EBF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i="1" dirty="0">
                <a:solidFill>
                  <a:schemeClr val="accent1">
                    <a:lumMod val="50000"/>
                  </a:schemeClr>
                </a:solidFill>
              </a:rPr>
              <a:t>9</a:t>
            </a:r>
          </a:p>
        </p:txBody>
      </p:sp>
      <p:sp>
        <p:nvSpPr>
          <p:cNvPr id="43" name="Rechteck 42">
            <a:hlinkClick r:id="rId5" action="ppaction://hlinksldjump"/>
            <a:extLst>
              <a:ext uri="{FF2B5EF4-FFF2-40B4-BE49-F238E27FC236}">
                <a16:creationId xmlns:a16="http://schemas.microsoft.com/office/drawing/2014/main" id="{513A596A-42E9-4D57-86F7-6841B6BAE7C2}"/>
              </a:ext>
            </a:extLst>
          </p:cNvPr>
          <p:cNvSpPr/>
          <p:nvPr/>
        </p:nvSpPr>
        <p:spPr>
          <a:xfrm>
            <a:off x="1199601" y="3387515"/>
            <a:ext cx="6288594" cy="362464"/>
          </a:xfrm>
          <a:prstGeom prst="rect">
            <a:avLst/>
          </a:prstGeom>
          <a:solidFill>
            <a:srgbClr val="EBFA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solidFill>
                  <a:schemeClr val="bg2">
                    <a:lumMod val="25000"/>
                  </a:schemeClr>
                </a:solidFill>
              </a:rPr>
              <a:t>EARN-OUT</a:t>
            </a:r>
          </a:p>
        </p:txBody>
      </p:sp>
      <p:sp>
        <p:nvSpPr>
          <p:cNvPr id="44" name="Rechteck 43">
            <a:extLst>
              <a:ext uri="{FF2B5EF4-FFF2-40B4-BE49-F238E27FC236}">
                <a16:creationId xmlns:a16="http://schemas.microsoft.com/office/drawing/2014/main" id="{2D5E7BB1-9754-4282-9F02-B9363AD2C3CC}"/>
              </a:ext>
            </a:extLst>
          </p:cNvPr>
          <p:cNvSpPr/>
          <p:nvPr/>
        </p:nvSpPr>
        <p:spPr>
          <a:xfrm>
            <a:off x="302808" y="3387515"/>
            <a:ext cx="690491" cy="36246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latin typeface="Bahnschrift Light Condensed" panose="020B0502040204020203" pitchFamily="34" charset="0"/>
              </a:rPr>
              <a:t>IV.</a:t>
            </a:r>
          </a:p>
        </p:txBody>
      </p:sp>
      <p:sp>
        <p:nvSpPr>
          <p:cNvPr id="45" name="Rechteck 44">
            <a:extLst>
              <a:ext uri="{FF2B5EF4-FFF2-40B4-BE49-F238E27FC236}">
                <a16:creationId xmlns:a16="http://schemas.microsoft.com/office/drawing/2014/main" id="{59D64830-C60D-4737-937B-4089F90B98F3}"/>
              </a:ext>
            </a:extLst>
          </p:cNvPr>
          <p:cNvSpPr/>
          <p:nvPr/>
        </p:nvSpPr>
        <p:spPr>
          <a:xfrm>
            <a:off x="7689389" y="3387515"/>
            <a:ext cx="690491" cy="362464"/>
          </a:xfrm>
          <a:prstGeom prst="rect">
            <a:avLst/>
          </a:prstGeom>
          <a:solidFill>
            <a:srgbClr val="EBF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i="1" dirty="0">
                <a:solidFill>
                  <a:schemeClr val="accent1">
                    <a:lumMod val="50000"/>
                  </a:schemeClr>
                </a:solidFill>
              </a:rPr>
              <a:t>11</a:t>
            </a:r>
          </a:p>
        </p:txBody>
      </p:sp>
      <p:sp>
        <p:nvSpPr>
          <p:cNvPr id="46" name="Rechteck 45">
            <a:hlinkClick r:id="rId6" action="ppaction://hlinksldjump"/>
            <a:extLst>
              <a:ext uri="{FF2B5EF4-FFF2-40B4-BE49-F238E27FC236}">
                <a16:creationId xmlns:a16="http://schemas.microsoft.com/office/drawing/2014/main" id="{CBC403BD-CE26-414C-AB6E-9521A2A5317A}"/>
              </a:ext>
            </a:extLst>
          </p:cNvPr>
          <p:cNvSpPr/>
          <p:nvPr/>
        </p:nvSpPr>
        <p:spPr>
          <a:xfrm>
            <a:off x="1199601" y="4080082"/>
            <a:ext cx="6288594" cy="362464"/>
          </a:xfrm>
          <a:prstGeom prst="rect">
            <a:avLst/>
          </a:prstGeom>
          <a:solidFill>
            <a:srgbClr val="EBFA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solidFill>
                  <a:schemeClr val="bg2">
                    <a:lumMod val="25000"/>
                  </a:schemeClr>
                </a:solidFill>
              </a:rPr>
              <a:t>FINANZIERUNG</a:t>
            </a:r>
          </a:p>
        </p:txBody>
      </p:sp>
      <p:sp>
        <p:nvSpPr>
          <p:cNvPr id="47" name="Rechteck 46">
            <a:extLst>
              <a:ext uri="{FF2B5EF4-FFF2-40B4-BE49-F238E27FC236}">
                <a16:creationId xmlns:a16="http://schemas.microsoft.com/office/drawing/2014/main" id="{DE355FA2-08A1-4AA2-BB22-CA62A5D1E457}"/>
              </a:ext>
            </a:extLst>
          </p:cNvPr>
          <p:cNvSpPr/>
          <p:nvPr/>
        </p:nvSpPr>
        <p:spPr>
          <a:xfrm>
            <a:off x="302808" y="4080082"/>
            <a:ext cx="690491" cy="36246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latin typeface="Bahnschrift Light Condensed" panose="020B0502040204020203" pitchFamily="34" charset="0"/>
              </a:rPr>
              <a:t>V.</a:t>
            </a:r>
          </a:p>
        </p:txBody>
      </p:sp>
      <p:sp>
        <p:nvSpPr>
          <p:cNvPr id="48" name="Rechteck 47">
            <a:extLst>
              <a:ext uri="{FF2B5EF4-FFF2-40B4-BE49-F238E27FC236}">
                <a16:creationId xmlns:a16="http://schemas.microsoft.com/office/drawing/2014/main" id="{8125C274-28CA-4A44-95F7-7AC468F52BC0}"/>
              </a:ext>
            </a:extLst>
          </p:cNvPr>
          <p:cNvSpPr/>
          <p:nvPr/>
        </p:nvSpPr>
        <p:spPr>
          <a:xfrm>
            <a:off x="7689389" y="4080082"/>
            <a:ext cx="690491" cy="362464"/>
          </a:xfrm>
          <a:prstGeom prst="rect">
            <a:avLst/>
          </a:prstGeom>
          <a:solidFill>
            <a:srgbClr val="EBF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i="1" dirty="0">
                <a:solidFill>
                  <a:schemeClr val="accent1">
                    <a:lumMod val="50000"/>
                  </a:schemeClr>
                </a:solidFill>
              </a:rPr>
              <a:t>13</a:t>
            </a:r>
          </a:p>
        </p:txBody>
      </p:sp>
      <p:sp>
        <p:nvSpPr>
          <p:cNvPr id="52" name="Rechteck 51">
            <a:hlinkClick r:id="rId7" action="ppaction://hlinksldjump"/>
            <a:extLst>
              <a:ext uri="{FF2B5EF4-FFF2-40B4-BE49-F238E27FC236}">
                <a16:creationId xmlns:a16="http://schemas.microsoft.com/office/drawing/2014/main" id="{DA481662-F534-4DE3-8F5C-A62A4F724CE4}"/>
              </a:ext>
            </a:extLst>
          </p:cNvPr>
          <p:cNvSpPr/>
          <p:nvPr/>
        </p:nvSpPr>
        <p:spPr>
          <a:xfrm>
            <a:off x="1199601" y="5220395"/>
            <a:ext cx="6288594" cy="362464"/>
          </a:xfrm>
          <a:prstGeom prst="rect">
            <a:avLst/>
          </a:prstGeom>
          <a:solidFill>
            <a:srgbClr val="EBFA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solidFill>
                  <a:schemeClr val="bg2">
                    <a:lumMod val="25000"/>
                  </a:schemeClr>
                </a:solidFill>
              </a:rPr>
              <a:t>OUTPUT (DATENAUSGABE)</a:t>
            </a:r>
          </a:p>
        </p:txBody>
      </p:sp>
      <p:sp>
        <p:nvSpPr>
          <p:cNvPr id="53" name="Rechteck 52">
            <a:extLst>
              <a:ext uri="{FF2B5EF4-FFF2-40B4-BE49-F238E27FC236}">
                <a16:creationId xmlns:a16="http://schemas.microsoft.com/office/drawing/2014/main" id="{E2D62A7E-9889-4577-A1EC-3D77CC7D608C}"/>
              </a:ext>
            </a:extLst>
          </p:cNvPr>
          <p:cNvSpPr/>
          <p:nvPr/>
        </p:nvSpPr>
        <p:spPr>
          <a:xfrm>
            <a:off x="302808" y="5220395"/>
            <a:ext cx="690491" cy="36246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latin typeface="Bahnschrift Light Condensed" panose="020B0502040204020203" pitchFamily="34" charset="0"/>
              </a:rPr>
              <a:t>VI.</a:t>
            </a:r>
          </a:p>
        </p:txBody>
      </p:sp>
      <p:sp>
        <p:nvSpPr>
          <p:cNvPr id="54" name="Rechteck 53">
            <a:extLst>
              <a:ext uri="{FF2B5EF4-FFF2-40B4-BE49-F238E27FC236}">
                <a16:creationId xmlns:a16="http://schemas.microsoft.com/office/drawing/2014/main" id="{39F17D73-7312-470C-8D6F-EC005EECBA10}"/>
              </a:ext>
            </a:extLst>
          </p:cNvPr>
          <p:cNvSpPr/>
          <p:nvPr/>
        </p:nvSpPr>
        <p:spPr>
          <a:xfrm>
            <a:off x="7689389" y="5220395"/>
            <a:ext cx="690491" cy="362464"/>
          </a:xfrm>
          <a:prstGeom prst="rect">
            <a:avLst/>
          </a:prstGeom>
          <a:solidFill>
            <a:srgbClr val="EBF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i="1" dirty="0">
                <a:solidFill>
                  <a:schemeClr val="accent1">
                    <a:lumMod val="50000"/>
                  </a:schemeClr>
                </a:solidFill>
              </a:rPr>
              <a:t>15</a:t>
            </a:r>
          </a:p>
        </p:txBody>
      </p:sp>
      <p:sp>
        <p:nvSpPr>
          <p:cNvPr id="55" name="Rechteck 54">
            <a:hlinkClick r:id="rId8" action="ppaction://hlinksldjump"/>
            <a:extLst>
              <a:ext uri="{FF2B5EF4-FFF2-40B4-BE49-F238E27FC236}">
                <a16:creationId xmlns:a16="http://schemas.microsoft.com/office/drawing/2014/main" id="{64FF7DED-B88D-465B-9713-62315BD32003}"/>
              </a:ext>
            </a:extLst>
          </p:cNvPr>
          <p:cNvSpPr/>
          <p:nvPr/>
        </p:nvSpPr>
        <p:spPr>
          <a:xfrm>
            <a:off x="1199601" y="5912964"/>
            <a:ext cx="6288594" cy="362464"/>
          </a:xfrm>
          <a:prstGeom prst="rect">
            <a:avLst/>
          </a:prstGeom>
          <a:solidFill>
            <a:srgbClr val="EBFA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solidFill>
                  <a:schemeClr val="bg2">
                    <a:lumMod val="25000"/>
                  </a:schemeClr>
                </a:solidFill>
              </a:rPr>
              <a:t>ANSPRECHPARTNER</a:t>
            </a:r>
          </a:p>
        </p:txBody>
      </p:sp>
      <p:sp>
        <p:nvSpPr>
          <p:cNvPr id="56" name="Rechteck 55">
            <a:extLst>
              <a:ext uri="{FF2B5EF4-FFF2-40B4-BE49-F238E27FC236}">
                <a16:creationId xmlns:a16="http://schemas.microsoft.com/office/drawing/2014/main" id="{A5BD0BCC-4BD2-4D16-80E8-AF07CE89EA42}"/>
              </a:ext>
            </a:extLst>
          </p:cNvPr>
          <p:cNvSpPr/>
          <p:nvPr/>
        </p:nvSpPr>
        <p:spPr>
          <a:xfrm>
            <a:off x="302808" y="5912964"/>
            <a:ext cx="690491" cy="36246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latin typeface="Bahnschrift Light Condensed" panose="020B0502040204020203" pitchFamily="34" charset="0"/>
              </a:rPr>
              <a:t>VII.</a:t>
            </a:r>
          </a:p>
        </p:txBody>
      </p:sp>
      <p:sp>
        <p:nvSpPr>
          <p:cNvPr id="57" name="Rechteck 56">
            <a:extLst>
              <a:ext uri="{FF2B5EF4-FFF2-40B4-BE49-F238E27FC236}">
                <a16:creationId xmlns:a16="http://schemas.microsoft.com/office/drawing/2014/main" id="{9D0D32AD-9C34-476A-91FA-441DF8818B04}"/>
              </a:ext>
            </a:extLst>
          </p:cNvPr>
          <p:cNvSpPr/>
          <p:nvPr/>
        </p:nvSpPr>
        <p:spPr>
          <a:xfrm>
            <a:off x="7689389" y="5912964"/>
            <a:ext cx="690491" cy="362464"/>
          </a:xfrm>
          <a:prstGeom prst="rect">
            <a:avLst/>
          </a:prstGeom>
          <a:solidFill>
            <a:srgbClr val="EBF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i="1" dirty="0">
                <a:solidFill>
                  <a:schemeClr val="accent1">
                    <a:lumMod val="50000"/>
                  </a:schemeClr>
                </a:solidFill>
              </a:rPr>
              <a:t>17</a:t>
            </a:r>
          </a:p>
        </p:txBody>
      </p:sp>
      <p:pic>
        <p:nvPicPr>
          <p:cNvPr id="34" name="Grafik 33" descr="Ein Bild, das Zeichnung enthält.&#10;&#10;Automatisch generierte Beschreibung">
            <a:extLst>
              <a:ext uri="{FF2B5EF4-FFF2-40B4-BE49-F238E27FC236}">
                <a16:creationId xmlns:a16="http://schemas.microsoft.com/office/drawing/2014/main" id="{3BE9010D-947F-4B05-8964-4388D235C736}"/>
              </a:ext>
            </a:extLst>
          </p:cNvPr>
          <p:cNvPicPr>
            <a:picLocks noChangeAspect="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t="26241"/>
          <a:stretch/>
        </p:blipFill>
        <p:spPr>
          <a:xfrm>
            <a:off x="8539944" y="5470744"/>
            <a:ext cx="3316997" cy="884439"/>
          </a:xfrm>
          <a:prstGeom prst="rect">
            <a:avLst/>
          </a:prstGeom>
          <a:solidFill>
            <a:schemeClr val="bg1"/>
          </a:solidFill>
          <a:ln>
            <a:noFill/>
          </a:ln>
        </p:spPr>
      </p:pic>
      <p:sp>
        <p:nvSpPr>
          <p:cNvPr id="11" name="Rechteck 10">
            <a:extLst>
              <a:ext uri="{FF2B5EF4-FFF2-40B4-BE49-F238E27FC236}">
                <a16:creationId xmlns:a16="http://schemas.microsoft.com/office/drawing/2014/main" id="{8F9C9C99-C73D-49BB-BCC6-814C7937A754}"/>
              </a:ext>
            </a:extLst>
          </p:cNvPr>
          <p:cNvSpPr/>
          <p:nvPr/>
        </p:nvSpPr>
        <p:spPr>
          <a:xfrm>
            <a:off x="9259330" y="157707"/>
            <a:ext cx="1878227" cy="7237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13" name="Gerader Verbinder 12">
            <a:extLst>
              <a:ext uri="{FF2B5EF4-FFF2-40B4-BE49-F238E27FC236}">
                <a16:creationId xmlns:a16="http://schemas.microsoft.com/office/drawing/2014/main" id="{E1229BE6-1322-4DD0-820C-6804603F1353}"/>
              </a:ext>
            </a:extLst>
          </p:cNvPr>
          <p:cNvCxnSpPr/>
          <p:nvPr/>
        </p:nvCxnSpPr>
        <p:spPr>
          <a:xfrm>
            <a:off x="312333" y="4831471"/>
            <a:ext cx="807707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3048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BC0FF0-CC81-4392-AF35-F80CEC2ED8A3}"/>
              </a:ext>
            </a:extLst>
          </p:cNvPr>
          <p:cNvSpPr>
            <a:spLocks noGrp="1"/>
          </p:cNvSpPr>
          <p:nvPr>
            <p:ph type="title"/>
          </p:nvPr>
        </p:nvSpPr>
        <p:spPr/>
        <p:txBody>
          <a:bodyPr>
            <a:normAutofit/>
          </a:bodyPr>
          <a:lstStyle/>
          <a:p>
            <a:r>
              <a:rPr lang="de-DE" b="1" dirty="0">
                <a:solidFill>
                  <a:schemeClr val="accent1"/>
                </a:solidFill>
              </a:rPr>
              <a:t>GUIDE | </a:t>
            </a:r>
            <a:r>
              <a:rPr lang="de-DE" b="1" dirty="0">
                <a:solidFill>
                  <a:schemeClr val="tx1">
                    <a:lumMod val="75000"/>
                    <a:lumOff val="25000"/>
                  </a:schemeClr>
                </a:solidFill>
              </a:rPr>
              <a:t>Aufbau des LBO Modells</a:t>
            </a:r>
          </a:p>
        </p:txBody>
      </p:sp>
      <p:cxnSp>
        <p:nvCxnSpPr>
          <p:cNvPr id="24" name="Gerader Verbinder 23">
            <a:extLst>
              <a:ext uri="{FF2B5EF4-FFF2-40B4-BE49-F238E27FC236}">
                <a16:creationId xmlns:a16="http://schemas.microsoft.com/office/drawing/2014/main" id="{FD525B62-036A-41CA-89BA-BEFCC9839BC6}"/>
              </a:ext>
            </a:extLst>
          </p:cNvPr>
          <p:cNvCxnSpPr>
            <a:cxnSpLocks/>
          </p:cNvCxnSpPr>
          <p:nvPr/>
        </p:nvCxnSpPr>
        <p:spPr>
          <a:xfrm>
            <a:off x="309067" y="4303846"/>
            <a:ext cx="11573867" cy="1"/>
          </a:xfrm>
          <a:prstGeom prst="line">
            <a:avLst/>
          </a:prstGeom>
          <a:ln w="3175">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7" name="Inhaltsplatzhalter 8">
            <a:extLst>
              <a:ext uri="{FF2B5EF4-FFF2-40B4-BE49-F238E27FC236}">
                <a16:creationId xmlns:a16="http://schemas.microsoft.com/office/drawing/2014/main" id="{D3A8E6EB-1296-4B85-BD58-9EF56E93E7E0}"/>
              </a:ext>
            </a:extLst>
          </p:cNvPr>
          <p:cNvSpPr txBox="1">
            <a:spLocks/>
          </p:cNvSpPr>
          <p:nvPr/>
        </p:nvSpPr>
        <p:spPr>
          <a:xfrm>
            <a:off x="311044" y="3987113"/>
            <a:ext cx="8063999" cy="374397"/>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B0F0"/>
                </a:solidFill>
                <a:latin typeface="Open Sans" panose="020B0606030504020204"/>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sz="1600" dirty="0">
                <a:solidFill>
                  <a:schemeClr val="accent1">
                    <a:lumMod val="50000"/>
                  </a:schemeClr>
                </a:solidFill>
              </a:rPr>
              <a:t>Das LBO Modell ist in 2 Bereiche unterteilt:</a:t>
            </a:r>
          </a:p>
        </p:txBody>
      </p:sp>
      <p:sp>
        <p:nvSpPr>
          <p:cNvPr id="30" name="Textfeld 29">
            <a:hlinkClick r:id="rId2"/>
            <a:extLst>
              <a:ext uri="{FF2B5EF4-FFF2-40B4-BE49-F238E27FC236}">
                <a16:creationId xmlns:a16="http://schemas.microsoft.com/office/drawing/2014/main" id="{3AF5E02F-C690-483D-9BBB-D33F614C485B}"/>
              </a:ext>
            </a:extLst>
          </p:cNvPr>
          <p:cNvSpPr txBox="1"/>
          <p:nvPr/>
        </p:nvSpPr>
        <p:spPr>
          <a:xfrm>
            <a:off x="582663" y="1646981"/>
            <a:ext cx="2539345" cy="1788410"/>
          </a:xfrm>
          <a:prstGeom prst="rect">
            <a:avLst/>
          </a:prstGeom>
          <a:solidFill>
            <a:schemeClr val="bg1"/>
          </a:solidFill>
          <a:ln w="6350">
            <a:solidFill>
              <a:schemeClr val="tx1"/>
            </a:solidFill>
            <a:prstDash val="dash"/>
          </a:ln>
        </p:spPr>
        <p:txBody>
          <a:bodyPr wrap="square" anchor="ctr">
            <a:noAutofit/>
          </a:bodyPr>
          <a:lstStyle/>
          <a:p>
            <a:pPr algn="ctr"/>
            <a:endParaRPr lang="de-DE" sz="1200" i="1" u="sng" dirty="0">
              <a:latin typeface="Open Sans" panose="020B0606030504020204" pitchFamily="34" charset="0"/>
              <a:ea typeface="Open Sans" panose="020B0606030504020204" pitchFamily="34" charset="0"/>
              <a:cs typeface="Open Sans" panose="020B0606030504020204" pitchFamily="34" charset="0"/>
            </a:endParaRPr>
          </a:p>
          <a:p>
            <a:pPr algn="ctr"/>
            <a:endParaRPr lang="de-DE" sz="1200" i="1" u="sng" dirty="0">
              <a:latin typeface="Open Sans" panose="020B0606030504020204" pitchFamily="34" charset="0"/>
              <a:ea typeface="Open Sans" panose="020B0606030504020204" pitchFamily="34" charset="0"/>
              <a:cs typeface="Open Sans" panose="020B0606030504020204" pitchFamily="34" charset="0"/>
            </a:endParaRPr>
          </a:p>
          <a:p>
            <a:pPr algn="ctr"/>
            <a:endParaRPr lang="de-DE" sz="1200" i="1" u="sng" dirty="0">
              <a:latin typeface="Open Sans" panose="020B0606030504020204" pitchFamily="34" charset="0"/>
              <a:ea typeface="Open Sans" panose="020B0606030504020204" pitchFamily="34" charset="0"/>
              <a:cs typeface="Open Sans" panose="020B0606030504020204" pitchFamily="34" charset="0"/>
            </a:endParaRPr>
          </a:p>
          <a:p>
            <a:pPr algn="ctr"/>
            <a:endParaRPr lang="de-DE" sz="1200" i="1" u="sng" dirty="0">
              <a:latin typeface="Open Sans" panose="020B0606030504020204" pitchFamily="34" charset="0"/>
              <a:ea typeface="Open Sans" panose="020B0606030504020204" pitchFamily="34" charset="0"/>
              <a:cs typeface="Open Sans" panose="020B0606030504020204" pitchFamily="34" charset="0"/>
            </a:endParaRPr>
          </a:p>
          <a:p>
            <a:pPr algn="ctr"/>
            <a:endParaRPr lang="de-DE" sz="1200" i="1" u="sng" dirty="0">
              <a:latin typeface="Open Sans" panose="020B0606030504020204" pitchFamily="34" charset="0"/>
              <a:ea typeface="Open Sans" panose="020B0606030504020204" pitchFamily="34" charset="0"/>
              <a:cs typeface="Open Sans" panose="020B0606030504020204" pitchFamily="34" charset="0"/>
            </a:endParaRPr>
          </a:p>
          <a:p>
            <a:pPr algn="ctr"/>
            <a:r>
              <a:rPr lang="de-DE" sz="1200" i="1" u="sng"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hlinkClick r:id="rId3"/>
              </a:rPr>
              <a:t>Klicken Sie hier zum Downloaden der Datei.xlsx</a:t>
            </a:r>
            <a:endParaRPr lang="de-DE" sz="1200" i="1" u="sng"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5" name="Gruppieren 4">
            <a:extLst>
              <a:ext uri="{FF2B5EF4-FFF2-40B4-BE49-F238E27FC236}">
                <a16:creationId xmlns:a16="http://schemas.microsoft.com/office/drawing/2014/main" id="{0C66F66B-24C8-42E9-9EF8-3E47A3614A17}"/>
              </a:ext>
            </a:extLst>
          </p:cNvPr>
          <p:cNvGrpSpPr/>
          <p:nvPr/>
        </p:nvGrpSpPr>
        <p:grpSpPr>
          <a:xfrm>
            <a:off x="3781169" y="1646982"/>
            <a:ext cx="8102040" cy="1788410"/>
            <a:chOff x="3723503" y="1559325"/>
            <a:chExt cx="8045405" cy="1903355"/>
          </a:xfrm>
        </p:grpSpPr>
        <p:sp>
          <p:nvSpPr>
            <p:cNvPr id="31" name="Rechteck 30">
              <a:extLst>
                <a:ext uri="{FF2B5EF4-FFF2-40B4-BE49-F238E27FC236}">
                  <a16:creationId xmlns:a16="http://schemas.microsoft.com/office/drawing/2014/main" id="{1F3F6A72-736C-4F82-ABE3-C92FAF56B0A3}"/>
                </a:ext>
              </a:extLst>
            </p:cNvPr>
            <p:cNvSpPr/>
            <p:nvPr/>
          </p:nvSpPr>
          <p:spPr>
            <a:xfrm>
              <a:off x="3723503" y="1559325"/>
              <a:ext cx="8045405" cy="1903355"/>
            </a:xfrm>
            <a:prstGeom prst="rect">
              <a:avLst/>
            </a:prstGeom>
            <a:ln w="3175">
              <a:solidFill>
                <a:schemeClr val="accent1"/>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de-DE" dirty="0"/>
            </a:p>
          </p:txBody>
        </p:sp>
        <p:sp>
          <p:nvSpPr>
            <p:cNvPr id="32" name="Inhaltsplatzhalter 8">
              <a:extLst>
                <a:ext uri="{FF2B5EF4-FFF2-40B4-BE49-F238E27FC236}">
                  <a16:creationId xmlns:a16="http://schemas.microsoft.com/office/drawing/2014/main" id="{89E9A626-8823-4EE8-AA8F-F2BFEF755319}"/>
                </a:ext>
              </a:extLst>
            </p:cNvPr>
            <p:cNvSpPr txBox="1">
              <a:spLocks/>
            </p:cNvSpPr>
            <p:nvPr/>
          </p:nvSpPr>
          <p:spPr>
            <a:xfrm>
              <a:off x="3934538" y="1926358"/>
              <a:ext cx="7829096" cy="1408438"/>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B0F0"/>
                  </a:solidFill>
                  <a:latin typeface="Open Sans" panose="020B0606030504020204"/>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sz="1200" dirty="0">
                  <a:solidFill>
                    <a:schemeClr val="bg2">
                      <a:lumMod val="25000"/>
                    </a:schemeClr>
                  </a:solidFill>
                </a:rPr>
                <a:t>Input-Felder zum Eintragen von Daten:</a:t>
              </a:r>
              <a:endParaRPr lang="de-DE" sz="1200" u="sng" dirty="0">
                <a:solidFill>
                  <a:schemeClr val="bg2">
                    <a:lumMod val="25000"/>
                  </a:schemeClr>
                </a:solidFill>
              </a:endParaRPr>
            </a:p>
            <a:p>
              <a:pPr marL="0" indent="0">
                <a:buFont typeface="Arial" panose="020B0604020202020204" pitchFamily="34" charset="0"/>
                <a:buNone/>
              </a:pPr>
              <a:endParaRPr lang="de-DE" sz="500" u="sng" dirty="0">
                <a:solidFill>
                  <a:schemeClr val="bg2">
                    <a:lumMod val="25000"/>
                  </a:schemeClr>
                </a:solidFill>
              </a:endParaRPr>
            </a:p>
            <a:p>
              <a:pPr marL="0" indent="0">
                <a:buFont typeface="Arial" panose="020B0604020202020204" pitchFamily="34" charset="0"/>
                <a:buNone/>
              </a:pPr>
              <a:r>
                <a:rPr lang="de-DE" sz="1200" b="1" dirty="0">
                  <a:solidFill>
                    <a:schemeClr val="bg2">
                      <a:lumMod val="25000"/>
                    </a:schemeClr>
                  </a:solidFill>
                </a:rPr>
                <a:t>WICHTIG:</a:t>
              </a:r>
              <a:r>
                <a:rPr lang="de-DE" sz="1200" dirty="0">
                  <a:solidFill>
                    <a:schemeClr val="bg2">
                      <a:lumMod val="25000"/>
                    </a:schemeClr>
                  </a:solidFill>
                </a:rPr>
                <a:t> Felder mit weißem Hintergrund enthalten Berechnungen und dürfen nicht durch einen Input überschrieben werden.</a:t>
              </a:r>
            </a:p>
            <a:p>
              <a:pPr marL="0" indent="0">
                <a:buFont typeface="Arial" panose="020B0604020202020204" pitchFamily="34" charset="0"/>
                <a:buNone/>
              </a:pPr>
              <a:r>
                <a:rPr lang="de-DE" sz="1200" dirty="0">
                  <a:solidFill>
                    <a:schemeClr val="accent1"/>
                  </a:solidFill>
                </a:rPr>
                <a:t>Im Folgenden wird die Nutzung des Modells schrittweise erläutert.  </a:t>
              </a:r>
            </a:p>
          </p:txBody>
        </p:sp>
      </p:grpSp>
      <p:sp>
        <p:nvSpPr>
          <p:cNvPr id="34" name="Textfeld 33">
            <a:extLst>
              <a:ext uri="{FF2B5EF4-FFF2-40B4-BE49-F238E27FC236}">
                <a16:creationId xmlns:a16="http://schemas.microsoft.com/office/drawing/2014/main" id="{6256AE7A-B4B8-4804-8795-73ADE06E043B}"/>
              </a:ext>
            </a:extLst>
          </p:cNvPr>
          <p:cNvSpPr txBox="1"/>
          <p:nvPr/>
        </p:nvSpPr>
        <p:spPr>
          <a:xfrm>
            <a:off x="6996175" y="1978601"/>
            <a:ext cx="1158648" cy="274126"/>
          </a:xfrm>
          <a:prstGeom prst="rect">
            <a:avLst/>
          </a:prstGeom>
          <a:solidFill>
            <a:srgbClr val="E5F8FF"/>
          </a:solidFill>
          <a:ln w="6350">
            <a:solidFill>
              <a:schemeClr val="accent1">
                <a:lumMod val="40000"/>
                <a:lumOff val="60000"/>
              </a:schemeClr>
            </a:solidFill>
            <a:prstDash val="sysDot"/>
          </a:ln>
        </p:spPr>
        <p:txBody>
          <a:bodyPr wrap="square" anchor="ctr">
            <a:noAutofit/>
          </a:bodyPr>
          <a:lstStyle/>
          <a:p>
            <a:pPr algn="ctr"/>
            <a:r>
              <a:rPr lang="de-DE" sz="1200" i="0" u="none" strike="noStrike" dirty="0">
                <a:solidFill>
                  <a:srgbClr val="2F75B5"/>
                </a:solidFill>
                <a:effectLst/>
                <a:latin typeface="+mj-lt"/>
              </a:rPr>
              <a:t>Beispiel</a:t>
            </a:r>
            <a:endParaRPr lang="de-DE" sz="1200" dirty="0">
              <a:latin typeface="+mj-lt"/>
            </a:endParaRPr>
          </a:p>
        </p:txBody>
      </p:sp>
      <p:pic>
        <p:nvPicPr>
          <p:cNvPr id="8" name="Grafik 7">
            <a:hlinkClick r:id="rId3"/>
            <a:extLst>
              <a:ext uri="{FF2B5EF4-FFF2-40B4-BE49-F238E27FC236}">
                <a16:creationId xmlns:a16="http://schemas.microsoft.com/office/drawing/2014/main" id="{9BFE1CDC-C414-4560-AA15-3A602B493353}"/>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606415" y="2057120"/>
            <a:ext cx="491840" cy="491840"/>
          </a:xfrm>
          <a:prstGeom prst="rect">
            <a:avLst/>
          </a:prstGeom>
        </p:spPr>
      </p:pic>
      <p:sp>
        <p:nvSpPr>
          <p:cNvPr id="29" name="Rechteck 28">
            <a:extLst>
              <a:ext uri="{FF2B5EF4-FFF2-40B4-BE49-F238E27FC236}">
                <a16:creationId xmlns:a16="http://schemas.microsoft.com/office/drawing/2014/main" id="{BB3B5AC9-3CDD-4CD4-807D-3F1CC33BB28E}"/>
              </a:ext>
            </a:extLst>
          </p:cNvPr>
          <p:cNvSpPr/>
          <p:nvPr/>
        </p:nvSpPr>
        <p:spPr>
          <a:xfrm>
            <a:off x="3702471" y="1553597"/>
            <a:ext cx="772404" cy="18370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de-DE" sz="900" b="1" i="1" dirty="0">
                <a:solidFill>
                  <a:schemeClr val="bg1"/>
                </a:solidFill>
              </a:rPr>
              <a:t>WICHTIG</a:t>
            </a:r>
          </a:p>
        </p:txBody>
      </p:sp>
      <p:pic>
        <p:nvPicPr>
          <p:cNvPr id="12" name="Grafik 11">
            <a:extLst>
              <a:ext uri="{FF2B5EF4-FFF2-40B4-BE49-F238E27FC236}">
                <a16:creationId xmlns:a16="http://schemas.microsoft.com/office/drawing/2014/main" id="{C9982744-9374-416B-B407-90E77AC3F160}"/>
              </a:ext>
            </a:extLst>
          </p:cNvPr>
          <p:cNvPicPr>
            <a:picLocks noChangeAspect="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449521" y="4977535"/>
            <a:ext cx="892562" cy="892562"/>
          </a:xfrm>
          <a:prstGeom prst="rect">
            <a:avLst/>
          </a:prstGeom>
        </p:spPr>
      </p:pic>
      <p:pic>
        <p:nvPicPr>
          <p:cNvPr id="15" name="Grafik 14">
            <a:extLst>
              <a:ext uri="{FF2B5EF4-FFF2-40B4-BE49-F238E27FC236}">
                <a16:creationId xmlns:a16="http://schemas.microsoft.com/office/drawing/2014/main" id="{5FE53BAC-75B8-405E-99DA-2C21DB4A0DF2}"/>
              </a:ext>
            </a:extLst>
          </p:cNvPr>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66165" y="4864766"/>
            <a:ext cx="1080000" cy="1080000"/>
          </a:xfrm>
          <a:prstGeom prst="rect">
            <a:avLst/>
          </a:prstGeom>
        </p:spPr>
      </p:pic>
      <p:sp>
        <p:nvSpPr>
          <p:cNvPr id="33" name="Rechteck 32">
            <a:extLst>
              <a:ext uri="{FF2B5EF4-FFF2-40B4-BE49-F238E27FC236}">
                <a16:creationId xmlns:a16="http://schemas.microsoft.com/office/drawing/2014/main" id="{55F19623-E57E-4341-BDF8-4F45079C13AE}"/>
              </a:ext>
            </a:extLst>
          </p:cNvPr>
          <p:cNvSpPr/>
          <p:nvPr/>
        </p:nvSpPr>
        <p:spPr>
          <a:xfrm>
            <a:off x="2298224" y="4911055"/>
            <a:ext cx="2749698" cy="244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de-DE" sz="2400" b="1" dirty="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DASHBOARD</a:t>
            </a:r>
          </a:p>
        </p:txBody>
      </p:sp>
      <p:sp>
        <p:nvSpPr>
          <p:cNvPr id="38" name="Rechteck 37">
            <a:extLst>
              <a:ext uri="{FF2B5EF4-FFF2-40B4-BE49-F238E27FC236}">
                <a16:creationId xmlns:a16="http://schemas.microsoft.com/office/drawing/2014/main" id="{11D2A562-C1BF-4C7F-B452-370671BDA053}"/>
              </a:ext>
            </a:extLst>
          </p:cNvPr>
          <p:cNvSpPr/>
          <p:nvPr/>
        </p:nvSpPr>
        <p:spPr>
          <a:xfrm>
            <a:off x="8143783" y="4911055"/>
            <a:ext cx="2749698" cy="244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de-DE" sz="2400" b="1" dirty="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FINANCIALS</a:t>
            </a:r>
          </a:p>
        </p:txBody>
      </p:sp>
      <p:sp>
        <p:nvSpPr>
          <p:cNvPr id="39" name="Rechteck 38">
            <a:extLst>
              <a:ext uri="{FF2B5EF4-FFF2-40B4-BE49-F238E27FC236}">
                <a16:creationId xmlns:a16="http://schemas.microsoft.com/office/drawing/2014/main" id="{93F50548-4499-466B-839A-A13C253F57C7}"/>
              </a:ext>
            </a:extLst>
          </p:cNvPr>
          <p:cNvSpPr/>
          <p:nvPr/>
        </p:nvSpPr>
        <p:spPr>
          <a:xfrm>
            <a:off x="1693074" y="5221029"/>
            <a:ext cx="3960000" cy="90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de-DE" sz="1200" dirty="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Eingabe der Grunddaten und Output (Datenausgabe)</a:t>
            </a:r>
          </a:p>
        </p:txBody>
      </p:sp>
      <p:sp>
        <p:nvSpPr>
          <p:cNvPr id="40" name="Rechteck 39">
            <a:extLst>
              <a:ext uri="{FF2B5EF4-FFF2-40B4-BE49-F238E27FC236}">
                <a16:creationId xmlns:a16="http://schemas.microsoft.com/office/drawing/2014/main" id="{FE45E7C7-81F9-42F6-A29D-26C5BC9CAF91}"/>
              </a:ext>
            </a:extLst>
          </p:cNvPr>
          <p:cNvSpPr/>
          <p:nvPr/>
        </p:nvSpPr>
        <p:spPr>
          <a:xfrm>
            <a:off x="7538632" y="5221029"/>
            <a:ext cx="3960000" cy="90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de-DE" sz="1200" dirty="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Eingabe der historischen Unternehmenswerte sowie</a:t>
            </a:r>
          </a:p>
          <a:p>
            <a:pPr algn="ctr"/>
            <a:r>
              <a:rPr lang="de-DE" sz="1200" dirty="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Planung der Finanzzahlen </a:t>
            </a:r>
          </a:p>
        </p:txBody>
      </p:sp>
    </p:spTree>
    <p:extLst>
      <p:ext uri="{BB962C8B-B14F-4D97-AF65-F5344CB8AC3E}">
        <p14:creationId xmlns:p14="http://schemas.microsoft.com/office/powerpoint/2010/main" val="2360542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7B53DD31-E08E-4B5A-8713-45DA5223E7BC}"/>
              </a:ext>
            </a:extLst>
          </p:cNvPr>
          <p:cNvPicPr>
            <a:picLocks noChangeAspect="1"/>
          </p:cNvPicPr>
          <p:nvPr/>
        </p:nvPicPr>
        <p:blipFill>
          <a:blip r:embed="rId2"/>
          <a:stretch>
            <a:fillRect/>
          </a:stretch>
        </p:blipFill>
        <p:spPr>
          <a:xfrm>
            <a:off x="250249" y="1139706"/>
            <a:ext cx="5822851" cy="5059907"/>
          </a:xfrm>
          <a:prstGeom prst="rect">
            <a:avLst/>
          </a:prstGeom>
        </p:spPr>
      </p:pic>
      <p:sp>
        <p:nvSpPr>
          <p:cNvPr id="17" name="Rechteck 16">
            <a:extLst>
              <a:ext uri="{FF2B5EF4-FFF2-40B4-BE49-F238E27FC236}">
                <a16:creationId xmlns:a16="http://schemas.microsoft.com/office/drawing/2014/main" id="{283370FB-5497-40C6-B45D-BBD7D6D5717B}"/>
              </a:ext>
            </a:extLst>
          </p:cNvPr>
          <p:cNvSpPr/>
          <p:nvPr/>
        </p:nvSpPr>
        <p:spPr>
          <a:xfrm>
            <a:off x="8367600" y="836612"/>
            <a:ext cx="3525156" cy="5657546"/>
          </a:xfrm>
          <a:prstGeom prst="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F089BE09-DE16-4AC8-A8C8-D497828EE181}"/>
              </a:ext>
            </a:extLst>
          </p:cNvPr>
          <p:cNvSpPr>
            <a:spLocks noGrp="1"/>
          </p:cNvSpPr>
          <p:nvPr>
            <p:ph type="title"/>
          </p:nvPr>
        </p:nvSpPr>
        <p:spPr/>
        <p:txBody>
          <a:bodyPr/>
          <a:lstStyle/>
          <a:p>
            <a:r>
              <a:rPr lang="de-DE" b="1" dirty="0">
                <a:solidFill>
                  <a:schemeClr val="accent1"/>
                </a:solidFill>
              </a:rPr>
              <a:t>I</a:t>
            </a:r>
            <a:r>
              <a:rPr lang="de-DE" sz="2400" b="1" dirty="0">
                <a:solidFill>
                  <a:schemeClr val="accent1"/>
                </a:solidFill>
              </a:rPr>
              <a:t> | </a:t>
            </a:r>
            <a:r>
              <a:rPr lang="de-DE" b="1" dirty="0">
                <a:solidFill>
                  <a:schemeClr val="tx1">
                    <a:lumMod val="75000"/>
                    <a:lumOff val="25000"/>
                  </a:schemeClr>
                </a:solidFill>
              </a:rPr>
              <a:t>VORBEREITUNG</a:t>
            </a:r>
            <a:endParaRPr lang="de-DE" dirty="0"/>
          </a:p>
        </p:txBody>
      </p:sp>
      <p:sp>
        <p:nvSpPr>
          <p:cNvPr id="20" name="Textfeld 19">
            <a:extLst>
              <a:ext uri="{FF2B5EF4-FFF2-40B4-BE49-F238E27FC236}">
                <a16:creationId xmlns:a16="http://schemas.microsoft.com/office/drawing/2014/main" id="{C8DBA434-5C79-4EF7-9CC3-7C9BD3E487DE}"/>
              </a:ext>
            </a:extLst>
          </p:cNvPr>
          <p:cNvSpPr txBox="1"/>
          <p:nvPr/>
        </p:nvSpPr>
        <p:spPr>
          <a:xfrm>
            <a:off x="8467725" y="2162106"/>
            <a:ext cx="3421467" cy="4327594"/>
          </a:xfrm>
          <a:prstGeom prst="rect">
            <a:avLst/>
          </a:prstGeom>
          <a:noFill/>
        </p:spPr>
        <p:txBody>
          <a:bodyPr wrap="square" lIns="36000" tIns="36000" rIns="36000" bIns="36000" rtlCol="0" anchor="ctr">
            <a:noAutofit/>
          </a:bodyPr>
          <a:lstStyle/>
          <a:p>
            <a:pPr lvl="1"/>
            <a:r>
              <a:rPr lang="de-DE" dirty="0">
                <a:solidFill>
                  <a:schemeClr val="bg2">
                    <a:lumMod val="25000"/>
                  </a:schemeClr>
                </a:solidFill>
                <a:latin typeface="Open Sans" panose="020B0606030504020204"/>
              </a:rPr>
              <a:t>Datum der Bewertung</a:t>
            </a:r>
          </a:p>
          <a:p>
            <a:pPr lvl="1"/>
            <a:endParaRPr lang="de-DE" dirty="0">
              <a:solidFill>
                <a:schemeClr val="bg2">
                  <a:lumMod val="25000"/>
                </a:schemeClr>
              </a:solidFill>
              <a:latin typeface="Open Sans" panose="020B0606030504020204"/>
            </a:endParaRPr>
          </a:p>
          <a:p>
            <a:pPr lvl="1"/>
            <a:r>
              <a:rPr lang="de-DE" dirty="0">
                <a:solidFill>
                  <a:schemeClr val="bg2">
                    <a:lumMod val="25000"/>
                  </a:schemeClr>
                </a:solidFill>
                <a:latin typeface="Open Sans" panose="020B0606030504020204"/>
              </a:rPr>
              <a:t>Aktuelles Geschäftsjahr</a:t>
            </a:r>
          </a:p>
          <a:p>
            <a:pPr lvl="1"/>
            <a:endParaRPr lang="de-DE" dirty="0">
              <a:solidFill>
                <a:schemeClr val="bg2">
                  <a:lumMod val="25000"/>
                </a:schemeClr>
              </a:solidFill>
              <a:latin typeface="Open Sans" panose="020B0606030504020204"/>
            </a:endParaRPr>
          </a:p>
          <a:p>
            <a:pPr lvl="1"/>
            <a:r>
              <a:rPr lang="de-DE" dirty="0">
                <a:solidFill>
                  <a:schemeClr val="bg2">
                    <a:lumMod val="25000"/>
                  </a:schemeClr>
                </a:solidFill>
                <a:latin typeface="Open Sans" panose="020B0606030504020204"/>
              </a:rPr>
              <a:t>Jahr des geplanten Exits</a:t>
            </a:r>
          </a:p>
          <a:p>
            <a:pPr lvl="1"/>
            <a:endParaRPr lang="de-DE" dirty="0">
              <a:solidFill>
                <a:schemeClr val="bg2">
                  <a:lumMod val="25000"/>
                </a:schemeClr>
              </a:solidFill>
              <a:latin typeface="Open Sans" panose="020B0606030504020204"/>
            </a:endParaRPr>
          </a:p>
          <a:p>
            <a:pPr lvl="1"/>
            <a:r>
              <a:rPr lang="de-DE" dirty="0">
                <a:solidFill>
                  <a:schemeClr val="bg2">
                    <a:lumMod val="25000"/>
                  </a:schemeClr>
                </a:solidFill>
                <a:latin typeface="Open Sans" panose="020B0606030504020204"/>
              </a:rPr>
              <a:t>Kasse und Verschuldung des Targets zum Zeitpunkt des Erwerbs</a:t>
            </a:r>
          </a:p>
          <a:p>
            <a:pPr lvl="1"/>
            <a:endParaRPr lang="de-DE" dirty="0">
              <a:solidFill>
                <a:schemeClr val="bg2">
                  <a:lumMod val="25000"/>
                </a:schemeClr>
              </a:solidFill>
              <a:latin typeface="Open Sans" panose="020B0606030504020204"/>
            </a:endParaRPr>
          </a:p>
          <a:p>
            <a:pPr lvl="1"/>
            <a:r>
              <a:rPr lang="de-DE" dirty="0">
                <a:solidFill>
                  <a:schemeClr val="bg2">
                    <a:lumMod val="25000"/>
                  </a:schemeClr>
                </a:solidFill>
                <a:latin typeface="Open Sans" panose="020B0606030504020204"/>
              </a:rPr>
              <a:t>Beteiligungsanteil </a:t>
            </a:r>
          </a:p>
        </p:txBody>
      </p:sp>
      <p:sp>
        <p:nvSpPr>
          <p:cNvPr id="18" name="Ellipse 17">
            <a:extLst>
              <a:ext uri="{FF2B5EF4-FFF2-40B4-BE49-F238E27FC236}">
                <a16:creationId xmlns:a16="http://schemas.microsoft.com/office/drawing/2014/main" id="{DE3F27CC-699E-4ED6-8246-DD453735520E}"/>
              </a:ext>
            </a:extLst>
          </p:cNvPr>
          <p:cNvSpPr/>
          <p:nvPr/>
        </p:nvSpPr>
        <p:spPr>
          <a:xfrm>
            <a:off x="8591550" y="2818766"/>
            <a:ext cx="288000" cy="28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dirty="0">
                <a:solidFill>
                  <a:schemeClr val="bg1"/>
                </a:solidFill>
                <a:latin typeface="Yu Gothic UI Semibold" panose="020B0700000000000000" pitchFamily="34" charset="-128"/>
                <a:ea typeface="Yu Gothic UI Semibold" panose="020B0700000000000000" pitchFamily="34" charset="-128"/>
              </a:rPr>
              <a:t>1</a:t>
            </a:r>
          </a:p>
        </p:txBody>
      </p:sp>
      <p:sp>
        <p:nvSpPr>
          <p:cNvPr id="19" name="Ellipse 18">
            <a:extLst>
              <a:ext uri="{FF2B5EF4-FFF2-40B4-BE49-F238E27FC236}">
                <a16:creationId xmlns:a16="http://schemas.microsoft.com/office/drawing/2014/main" id="{9E748D04-AB6B-4414-8341-D3EBC5286D85}"/>
              </a:ext>
            </a:extLst>
          </p:cNvPr>
          <p:cNvSpPr/>
          <p:nvPr/>
        </p:nvSpPr>
        <p:spPr>
          <a:xfrm>
            <a:off x="8591550" y="3358512"/>
            <a:ext cx="288000" cy="28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dirty="0">
                <a:solidFill>
                  <a:schemeClr val="bg1"/>
                </a:solidFill>
                <a:latin typeface="Yu Gothic UI Semibold" panose="020B0700000000000000" pitchFamily="34" charset="-128"/>
                <a:ea typeface="Yu Gothic UI Semibold" panose="020B0700000000000000" pitchFamily="34" charset="-128"/>
              </a:rPr>
              <a:t>2</a:t>
            </a:r>
          </a:p>
        </p:txBody>
      </p:sp>
      <p:sp>
        <p:nvSpPr>
          <p:cNvPr id="22" name="Ellipse 21">
            <a:extLst>
              <a:ext uri="{FF2B5EF4-FFF2-40B4-BE49-F238E27FC236}">
                <a16:creationId xmlns:a16="http://schemas.microsoft.com/office/drawing/2014/main" id="{B287980F-9801-43AB-AB58-4DBDF4CAAE33}"/>
              </a:ext>
            </a:extLst>
          </p:cNvPr>
          <p:cNvSpPr/>
          <p:nvPr/>
        </p:nvSpPr>
        <p:spPr>
          <a:xfrm>
            <a:off x="8591550" y="3907785"/>
            <a:ext cx="288000" cy="28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dirty="0">
                <a:solidFill>
                  <a:schemeClr val="bg1"/>
                </a:solidFill>
                <a:latin typeface="Yu Gothic UI Semibold" panose="020B0700000000000000" pitchFamily="34" charset="-128"/>
                <a:ea typeface="Yu Gothic UI Semibold" panose="020B0700000000000000" pitchFamily="34" charset="-128"/>
              </a:rPr>
              <a:t>3</a:t>
            </a:r>
          </a:p>
        </p:txBody>
      </p:sp>
      <p:sp>
        <p:nvSpPr>
          <p:cNvPr id="21" name="Rechteck 20">
            <a:extLst>
              <a:ext uri="{FF2B5EF4-FFF2-40B4-BE49-F238E27FC236}">
                <a16:creationId xmlns:a16="http://schemas.microsoft.com/office/drawing/2014/main" id="{37B06349-BF81-418A-A172-8D2BCF502B5B}"/>
              </a:ext>
            </a:extLst>
          </p:cNvPr>
          <p:cNvSpPr/>
          <p:nvPr/>
        </p:nvSpPr>
        <p:spPr>
          <a:xfrm>
            <a:off x="8347438" y="1438363"/>
            <a:ext cx="3564802" cy="723743"/>
          </a:xfrm>
          <a:prstGeom prst="rect">
            <a:avLst/>
          </a:prstGeom>
          <a:solidFill>
            <a:schemeClr val="tx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B0F0"/>
                </a:solidFill>
                <a:latin typeface="Open Sans" panose="020B0606030504020204"/>
              </a:rPr>
              <a:t>Tragen Sie die folgenden Daten ein:</a:t>
            </a:r>
            <a:endParaRPr lang="de-DE" sz="1400" dirty="0"/>
          </a:p>
        </p:txBody>
      </p:sp>
      <p:grpSp>
        <p:nvGrpSpPr>
          <p:cNvPr id="3" name="Gruppieren 2">
            <a:extLst>
              <a:ext uri="{FF2B5EF4-FFF2-40B4-BE49-F238E27FC236}">
                <a16:creationId xmlns:a16="http://schemas.microsoft.com/office/drawing/2014/main" id="{00995AD8-2312-4DEF-BD7E-E2A4AAC0A6E4}"/>
              </a:ext>
            </a:extLst>
          </p:cNvPr>
          <p:cNvGrpSpPr/>
          <p:nvPr/>
        </p:nvGrpSpPr>
        <p:grpSpPr>
          <a:xfrm>
            <a:off x="408599" y="6343056"/>
            <a:ext cx="7337576" cy="180000"/>
            <a:chOff x="300037" y="6191786"/>
            <a:chExt cx="3764953" cy="306903"/>
          </a:xfrm>
        </p:grpSpPr>
        <p:sp>
          <p:nvSpPr>
            <p:cNvPr id="30" name="Rechteck 29">
              <a:extLst>
                <a:ext uri="{FF2B5EF4-FFF2-40B4-BE49-F238E27FC236}">
                  <a16:creationId xmlns:a16="http://schemas.microsoft.com/office/drawing/2014/main" id="{F7FBD8AE-BF72-492F-93C8-B4B08A1CAF03}"/>
                </a:ext>
              </a:extLst>
            </p:cNvPr>
            <p:cNvSpPr/>
            <p:nvPr/>
          </p:nvSpPr>
          <p:spPr>
            <a:xfrm>
              <a:off x="2169519" y="6191786"/>
              <a:ext cx="1895471" cy="306903"/>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0" rtlCol="0" anchor="ctr"/>
            <a:lstStyle/>
            <a:p>
              <a:pPr algn="ctr"/>
              <a:r>
                <a:rPr lang="de-DE"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FINANCIALS</a:t>
              </a:r>
            </a:p>
          </p:txBody>
        </p:sp>
        <p:sp>
          <p:nvSpPr>
            <p:cNvPr id="33" name="Rechteck 32">
              <a:extLst>
                <a:ext uri="{FF2B5EF4-FFF2-40B4-BE49-F238E27FC236}">
                  <a16:creationId xmlns:a16="http://schemas.microsoft.com/office/drawing/2014/main" id="{EDE6201D-CF40-43C1-A4D0-A55FF5E3CBA4}"/>
                </a:ext>
              </a:extLst>
            </p:cNvPr>
            <p:cNvSpPr/>
            <p:nvPr/>
          </p:nvSpPr>
          <p:spPr>
            <a:xfrm>
              <a:off x="300037" y="6191786"/>
              <a:ext cx="1895471" cy="306903"/>
            </a:xfrm>
            <a:prstGeom prst="rect">
              <a:avLst/>
            </a:prstGeom>
            <a:solidFill>
              <a:schemeClr val="bg2">
                <a:lumMod val="2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0" rtlCol="0" anchor="ctr"/>
            <a:lstStyle/>
            <a:p>
              <a:pPr algn="ctr"/>
              <a:r>
                <a:rPr lang="de-DE" sz="800" b="1" dirty="0">
                  <a:solidFill>
                    <a:srgbClr val="00B0F0"/>
                  </a:solidFill>
                  <a:latin typeface="Open Sans" panose="020B0606030504020204" pitchFamily="34" charset="0"/>
                  <a:ea typeface="Open Sans" panose="020B0606030504020204" pitchFamily="34" charset="0"/>
                  <a:cs typeface="Open Sans" panose="020B0606030504020204" pitchFamily="34" charset="0"/>
                </a:rPr>
                <a:t>DASHBOARD</a:t>
              </a:r>
            </a:p>
          </p:txBody>
        </p:sp>
      </p:grpSp>
      <p:sp>
        <p:nvSpPr>
          <p:cNvPr id="28" name="Ellipse 27">
            <a:extLst>
              <a:ext uri="{FF2B5EF4-FFF2-40B4-BE49-F238E27FC236}">
                <a16:creationId xmlns:a16="http://schemas.microsoft.com/office/drawing/2014/main" id="{26E29EC6-5830-40FE-9C2D-F2EC748E082B}"/>
              </a:ext>
            </a:extLst>
          </p:cNvPr>
          <p:cNvSpPr/>
          <p:nvPr/>
        </p:nvSpPr>
        <p:spPr>
          <a:xfrm>
            <a:off x="8591550" y="4457058"/>
            <a:ext cx="288000" cy="28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dirty="0">
                <a:solidFill>
                  <a:schemeClr val="bg1"/>
                </a:solidFill>
                <a:latin typeface="Yu Gothic UI Semibold" panose="020B0700000000000000" pitchFamily="34" charset="-128"/>
                <a:ea typeface="Yu Gothic UI Semibold" panose="020B0700000000000000" pitchFamily="34" charset="-128"/>
              </a:rPr>
              <a:t>4</a:t>
            </a:r>
          </a:p>
        </p:txBody>
      </p:sp>
      <p:sp>
        <p:nvSpPr>
          <p:cNvPr id="35" name="Ellipse 34">
            <a:extLst>
              <a:ext uri="{FF2B5EF4-FFF2-40B4-BE49-F238E27FC236}">
                <a16:creationId xmlns:a16="http://schemas.microsoft.com/office/drawing/2014/main" id="{4D8006B5-55D5-4F41-B9A7-D992944B5AFC}"/>
              </a:ext>
            </a:extLst>
          </p:cNvPr>
          <p:cNvSpPr/>
          <p:nvPr/>
        </p:nvSpPr>
        <p:spPr>
          <a:xfrm>
            <a:off x="8588513" y="5552360"/>
            <a:ext cx="288000" cy="28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dirty="0">
                <a:solidFill>
                  <a:schemeClr val="bg1"/>
                </a:solidFill>
                <a:latin typeface="Yu Gothic UI Semibold" panose="020B0700000000000000" pitchFamily="34" charset="-128"/>
                <a:ea typeface="Yu Gothic UI Semibold" panose="020B0700000000000000" pitchFamily="34" charset="-128"/>
              </a:rPr>
              <a:t>5</a:t>
            </a:r>
          </a:p>
        </p:txBody>
      </p:sp>
      <p:sp>
        <p:nvSpPr>
          <p:cNvPr id="38" name="Rechteck 37">
            <a:extLst>
              <a:ext uri="{FF2B5EF4-FFF2-40B4-BE49-F238E27FC236}">
                <a16:creationId xmlns:a16="http://schemas.microsoft.com/office/drawing/2014/main" id="{3D8E4308-3C17-4994-A2DA-3EBF677F0EFD}"/>
              </a:ext>
            </a:extLst>
          </p:cNvPr>
          <p:cNvSpPr/>
          <p:nvPr/>
        </p:nvSpPr>
        <p:spPr>
          <a:xfrm>
            <a:off x="264849" y="1937732"/>
            <a:ext cx="1868751" cy="795943"/>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9" name="Gerader Verbinder 8">
            <a:extLst>
              <a:ext uri="{FF2B5EF4-FFF2-40B4-BE49-F238E27FC236}">
                <a16:creationId xmlns:a16="http://schemas.microsoft.com/office/drawing/2014/main" id="{74C10603-84C5-4C26-AE65-F18621E24C2A}"/>
              </a:ext>
            </a:extLst>
          </p:cNvPr>
          <p:cNvCxnSpPr>
            <a:cxnSpLocks/>
            <a:stCxn id="38" idx="3"/>
            <a:endCxn id="13" idx="1"/>
          </p:cNvCxnSpPr>
          <p:nvPr/>
        </p:nvCxnSpPr>
        <p:spPr>
          <a:xfrm flipV="1">
            <a:off x="2133600" y="2046631"/>
            <a:ext cx="1155872" cy="289073"/>
          </a:xfrm>
          <a:prstGeom prst="line">
            <a:avLst/>
          </a:prstGeom>
          <a:ln>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13" name="Grafik 12">
            <a:extLst>
              <a:ext uri="{FF2B5EF4-FFF2-40B4-BE49-F238E27FC236}">
                <a16:creationId xmlns:a16="http://schemas.microsoft.com/office/drawing/2014/main" id="{62E39DD3-F735-4782-91C1-4AFA2066750A}"/>
              </a:ext>
            </a:extLst>
          </p:cNvPr>
          <p:cNvPicPr>
            <a:picLocks noChangeAspect="1"/>
          </p:cNvPicPr>
          <p:nvPr/>
        </p:nvPicPr>
        <p:blipFill>
          <a:blip r:embed="rId3"/>
          <a:stretch>
            <a:fillRect/>
          </a:stretch>
        </p:blipFill>
        <p:spPr>
          <a:xfrm>
            <a:off x="3289472" y="1169155"/>
            <a:ext cx="4247697" cy="1754951"/>
          </a:xfrm>
          <a:prstGeom prst="rect">
            <a:avLst/>
          </a:prstGeom>
          <a:ln w="12700">
            <a:solidFill>
              <a:srgbClr val="FF0000"/>
            </a:solidFill>
          </a:ln>
        </p:spPr>
      </p:pic>
      <p:sp>
        <p:nvSpPr>
          <p:cNvPr id="23" name="Ellipse 22">
            <a:extLst>
              <a:ext uri="{FF2B5EF4-FFF2-40B4-BE49-F238E27FC236}">
                <a16:creationId xmlns:a16="http://schemas.microsoft.com/office/drawing/2014/main" id="{56533D01-65A4-465C-95D2-D08085228581}"/>
              </a:ext>
            </a:extLst>
          </p:cNvPr>
          <p:cNvSpPr/>
          <p:nvPr/>
        </p:nvSpPr>
        <p:spPr>
          <a:xfrm>
            <a:off x="6184994" y="1350942"/>
            <a:ext cx="288000" cy="28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dirty="0">
                <a:solidFill>
                  <a:schemeClr val="bg1"/>
                </a:solidFill>
                <a:latin typeface="Yu Gothic UI Semibold" panose="020B0700000000000000" pitchFamily="34" charset="-128"/>
                <a:ea typeface="Yu Gothic UI Semibold" panose="020B0700000000000000" pitchFamily="34" charset="-128"/>
              </a:rPr>
              <a:t>1</a:t>
            </a:r>
          </a:p>
        </p:txBody>
      </p:sp>
      <p:sp>
        <p:nvSpPr>
          <p:cNvPr id="24" name="Ellipse 23">
            <a:extLst>
              <a:ext uri="{FF2B5EF4-FFF2-40B4-BE49-F238E27FC236}">
                <a16:creationId xmlns:a16="http://schemas.microsoft.com/office/drawing/2014/main" id="{1610C3B3-1E5F-4463-BD62-56F0E0316A39}"/>
              </a:ext>
            </a:extLst>
          </p:cNvPr>
          <p:cNvSpPr/>
          <p:nvPr/>
        </p:nvSpPr>
        <p:spPr>
          <a:xfrm>
            <a:off x="6184994" y="2116146"/>
            <a:ext cx="288000" cy="28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dirty="0">
                <a:solidFill>
                  <a:schemeClr val="bg1"/>
                </a:solidFill>
                <a:latin typeface="Yu Gothic UI Semibold" panose="020B0700000000000000" pitchFamily="34" charset="-128"/>
                <a:ea typeface="Yu Gothic UI Semibold" panose="020B0700000000000000" pitchFamily="34" charset="-128"/>
              </a:rPr>
              <a:t>2</a:t>
            </a:r>
          </a:p>
        </p:txBody>
      </p:sp>
      <p:sp>
        <p:nvSpPr>
          <p:cNvPr id="25" name="Ellipse 24">
            <a:extLst>
              <a:ext uri="{FF2B5EF4-FFF2-40B4-BE49-F238E27FC236}">
                <a16:creationId xmlns:a16="http://schemas.microsoft.com/office/drawing/2014/main" id="{838EF637-C071-48C2-9F29-C23275DC30A9}"/>
              </a:ext>
            </a:extLst>
          </p:cNvPr>
          <p:cNvSpPr/>
          <p:nvPr/>
        </p:nvSpPr>
        <p:spPr>
          <a:xfrm>
            <a:off x="6184994" y="2617555"/>
            <a:ext cx="288000" cy="28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dirty="0">
                <a:solidFill>
                  <a:schemeClr val="bg1"/>
                </a:solidFill>
                <a:latin typeface="Yu Gothic UI Semibold" panose="020B0700000000000000" pitchFamily="34" charset="-128"/>
                <a:ea typeface="Yu Gothic UI Semibold" panose="020B0700000000000000" pitchFamily="34" charset="-128"/>
              </a:rPr>
              <a:t>3</a:t>
            </a:r>
          </a:p>
        </p:txBody>
      </p:sp>
      <p:sp>
        <p:nvSpPr>
          <p:cNvPr id="42" name="Rechteck 41">
            <a:extLst>
              <a:ext uri="{FF2B5EF4-FFF2-40B4-BE49-F238E27FC236}">
                <a16:creationId xmlns:a16="http://schemas.microsoft.com/office/drawing/2014/main" id="{C050EE40-BD59-4B0F-8228-9924DC09DFEF}"/>
              </a:ext>
            </a:extLst>
          </p:cNvPr>
          <p:cNvSpPr/>
          <p:nvPr/>
        </p:nvSpPr>
        <p:spPr>
          <a:xfrm>
            <a:off x="264849" y="3481240"/>
            <a:ext cx="1868751" cy="795943"/>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46" name="Grafik 45">
            <a:extLst>
              <a:ext uri="{FF2B5EF4-FFF2-40B4-BE49-F238E27FC236}">
                <a16:creationId xmlns:a16="http://schemas.microsoft.com/office/drawing/2014/main" id="{0F1E81D4-1E56-424F-B1A2-46CC175D6465}"/>
              </a:ext>
            </a:extLst>
          </p:cNvPr>
          <p:cNvPicPr>
            <a:picLocks noChangeAspect="1"/>
          </p:cNvPicPr>
          <p:nvPr/>
        </p:nvPicPr>
        <p:blipFill>
          <a:blip r:embed="rId4"/>
          <a:stretch>
            <a:fillRect/>
          </a:stretch>
        </p:blipFill>
        <p:spPr>
          <a:xfrm>
            <a:off x="3165902" y="3464572"/>
            <a:ext cx="4247697" cy="1969521"/>
          </a:xfrm>
          <a:prstGeom prst="rect">
            <a:avLst/>
          </a:prstGeom>
          <a:ln w="12700">
            <a:solidFill>
              <a:srgbClr val="FF0000"/>
            </a:solidFill>
          </a:ln>
        </p:spPr>
      </p:pic>
      <p:cxnSp>
        <p:nvCxnSpPr>
          <p:cNvPr id="47" name="Gerader Verbinder 46">
            <a:extLst>
              <a:ext uri="{FF2B5EF4-FFF2-40B4-BE49-F238E27FC236}">
                <a16:creationId xmlns:a16="http://schemas.microsoft.com/office/drawing/2014/main" id="{1AEEECFA-80F5-48EA-AB6B-E981F28ED445}"/>
              </a:ext>
            </a:extLst>
          </p:cNvPr>
          <p:cNvCxnSpPr>
            <a:cxnSpLocks/>
            <a:stCxn id="42" idx="3"/>
          </p:cNvCxnSpPr>
          <p:nvPr/>
        </p:nvCxnSpPr>
        <p:spPr>
          <a:xfrm>
            <a:off x="2133600" y="3879212"/>
            <a:ext cx="1028074" cy="721846"/>
          </a:xfrm>
          <a:prstGeom prst="line">
            <a:avLst/>
          </a:prstGeom>
          <a:ln>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53" name="Ellipse 52">
            <a:extLst>
              <a:ext uri="{FF2B5EF4-FFF2-40B4-BE49-F238E27FC236}">
                <a16:creationId xmlns:a16="http://schemas.microsoft.com/office/drawing/2014/main" id="{92670A4B-ABBA-4651-82E8-1EDA6839DFFB}"/>
              </a:ext>
            </a:extLst>
          </p:cNvPr>
          <p:cNvSpPr/>
          <p:nvPr/>
        </p:nvSpPr>
        <p:spPr>
          <a:xfrm>
            <a:off x="6096984" y="3684115"/>
            <a:ext cx="288000" cy="28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dirty="0">
                <a:solidFill>
                  <a:schemeClr val="bg1"/>
                </a:solidFill>
                <a:latin typeface="Yu Gothic UI Semibold" panose="020B0700000000000000" pitchFamily="34" charset="-128"/>
                <a:ea typeface="Yu Gothic UI Semibold" panose="020B0700000000000000" pitchFamily="34" charset="-128"/>
              </a:rPr>
              <a:t>4</a:t>
            </a:r>
          </a:p>
        </p:txBody>
      </p:sp>
      <p:sp>
        <p:nvSpPr>
          <p:cNvPr id="54" name="Ellipse 53">
            <a:extLst>
              <a:ext uri="{FF2B5EF4-FFF2-40B4-BE49-F238E27FC236}">
                <a16:creationId xmlns:a16="http://schemas.microsoft.com/office/drawing/2014/main" id="{A77DDAA3-333E-42A6-9958-1C7EFCAFA4CB}"/>
              </a:ext>
            </a:extLst>
          </p:cNvPr>
          <p:cNvSpPr/>
          <p:nvPr/>
        </p:nvSpPr>
        <p:spPr>
          <a:xfrm>
            <a:off x="6093947" y="4636542"/>
            <a:ext cx="288000" cy="28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dirty="0">
                <a:solidFill>
                  <a:schemeClr val="bg1"/>
                </a:solidFill>
                <a:latin typeface="Yu Gothic UI Semibold" panose="020B0700000000000000" pitchFamily="34" charset="-128"/>
                <a:ea typeface="Yu Gothic UI Semibold" panose="020B0700000000000000" pitchFamily="34" charset="-128"/>
              </a:rPr>
              <a:t>5</a:t>
            </a:r>
          </a:p>
        </p:txBody>
      </p:sp>
    </p:spTree>
    <p:extLst>
      <p:ext uri="{BB962C8B-B14F-4D97-AF65-F5344CB8AC3E}">
        <p14:creationId xmlns:p14="http://schemas.microsoft.com/office/powerpoint/2010/main" val="3152413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Geschäftsleute zusammen in Büro-Lounge">
            <a:extLst>
              <a:ext uri="{FF2B5EF4-FFF2-40B4-BE49-F238E27FC236}">
                <a16:creationId xmlns:a16="http://schemas.microsoft.com/office/drawing/2014/main" id="{8FCCEC85-0495-4B98-8991-5ECD4A37BD74}"/>
              </a:ext>
            </a:extLst>
          </p:cNvPr>
          <p:cNvPicPr>
            <a:picLocks noChangeAspect="1"/>
          </p:cNvPicPr>
          <p:nvPr/>
        </p:nvPicPr>
        <p:blipFill rotWithShape="1">
          <a:blip r:embed="rId2">
            <a:extLst>
              <a:ext uri="{28A0092B-C50C-407E-A947-70E740481C1C}">
                <a14:useLocalDpi xmlns:a14="http://schemas.microsoft.com/office/drawing/2010/main" val="0"/>
              </a:ext>
            </a:extLst>
          </a:blip>
          <a:srcRect l="21842" r="15739"/>
          <a:stretch/>
        </p:blipFill>
        <p:spPr>
          <a:xfrm>
            <a:off x="5762625" y="0"/>
            <a:ext cx="6429374" cy="6858000"/>
          </a:xfrm>
          <a:prstGeom prst="rect">
            <a:avLst/>
          </a:prstGeom>
        </p:spPr>
      </p:pic>
      <p:sp>
        <p:nvSpPr>
          <p:cNvPr id="5" name="Titel 1">
            <a:extLst>
              <a:ext uri="{FF2B5EF4-FFF2-40B4-BE49-F238E27FC236}">
                <a16:creationId xmlns:a16="http://schemas.microsoft.com/office/drawing/2014/main" id="{6CFA2393-CF03-4540-ACBE-EAEF5F258263}"/>
              </a:ext>
            </a:extLst>
          </p:cNvPr>
          <p:cNvSpPr txBox="1">
            <a:spLocks/>
          </p:cNvSpPr>
          <p:nvPr/>
        </p:nvSpPr>
        <p:spPr>
          <a:xfrm>
            <a:off x="762987" y="1348810"/>
            <a:ext cx="7265772" cy="2653338"/>
          </a:xfrm>
          <a:prstGeom prst="rect">
            <a:avLst/>
          </a:prstGeom>
          <a:solidFill>
            <a:srgbClr val="3B3838">
              <a:alpha val="76078"/>
            </a:srgbClr>
          </a:solidFill>
        </p:spPr>
        <p:txBody>
          <a:bodyPr vert="horz" lIns="180000" tIns="72000" rIns="180000" bIns="72000" rtlCol="0" anchor="ctr">
            <a:noAutofit/>
          </a:bodyPr>
          <a:lstStyle>
            <a:lvl1pPr algn="l" defTabSz="914400" rtl="0" eaLnBrk="1" latinLnBrk="0" hangingPunct="1">
              <a:lnSpc>
                <a:spcPct val="90000"/>
              </a:lnSpc>
              <a:spcBef>
                <a:spcPct val="0"/>
              </a:spcBef>
              <a:buNone/>
              <a:defRPr sz="2400" kern="1200">
                <a:solidFill>
                  <a:schemeClr val="tx1"/>
                </a:solidFill>
                <a:latin typeface="Open Sans" panose="020B0606030504020204"/>
                <a:ea typeface="+mj-ea"/>
                <a:cs typeface="+mj-cs"/>
              </a:defRPr>
            </a:lvl1pPr>
          </a:lstStyle>
          <a:p>
            <a:pPr>
              <a:lnSpc>
                <a:spcPct val="150000"/>
              </a:lnSpc>
            </a:pPr>
            <a:r>
              <a:rPr lang="de-DE" sz="1400" dirty="0">
                <a:solidFill>
                  <a:schemeClr val="bg1"/>
                </a:solidFill>
              </a:rPr>
              <a:t>Der Aufbau der Finanzdaten zur Planung der wichtigen Kennzahlen gleicht einer üblichen </a:t>
            </a:r>
            <a:r>
              <a:rPr lang="de-DE" sz="1400" dirty="0">
                <a:solidFill>
                  <a:srgbClr val="00B0F0"/>
                </a:solidFill>
              </a:rPr>
              <a:t>Gewinn- und Verlustrechnung</a:t>
            </a:r>
            <a:r>
              <a:rPr lang="de-DE" sz="1400" dirty="0">
                <a:solidFill>
                  <a:schemeClr val="bg1"/>
                </a:solidFill>
              </a:rPr>
              <a:t>. Hier können die Daten der letzten 4 Geschäftsjahre erfasst werden.  In der Spalte „Total Adjustments“ können bei Bedarf Anpassungen des EBITs für nicht operative Effekte vorgenommen werden. </a:t>
            </a:r>
          </a:p>
        </p:txBody>
      </p:sp>
      <p:sp>
        <p:nvSpPr>
          <p:cNvPr id="8" name="Textfeld 7">
            <a:extLst>
              <a:ext uri="{FF2B5EF4-FFF2-40B4-BE49-F238E27FC236}">
                <a16:creationId xmlns:a16="http://schemas.microsoft.com/office/drawing/2014/main" id="{73B84FA0-A3B9-434E-99B9-508E757FF2F8}"/>
              </a:ext>
            </a:extLst>
          </p:cNvPr>
          <p:cNvSpPr txBox="1"/>
          <p:nvPr/>
        </p:nvSpPr>
        <p:spPr>
          <a:xfrm>
            <a:off x="762987" y="4522057"/>
            <a:ext cx="7265772" cy="1478632"/>
          </a:xfrm>
          <a:prstGeom prst="rect">
            <a:avLst/>
          </a:prstGeom>
          <a:solidFill>
            <a:schemeClr val="accent1">
              <a:alpha val="76078"/>
            </a:schemeClr>
          </a:solidFill>
        </p:spPr>
        <p:txBody>
          <a:bodyPr vert="horz" lIns="180000" tIns="72000" rIns="180000" bIns="72000" rtlCol="0" anchor="ctr">
            <a:noAutofit/>
          </a:bodyPr>
          <a:lstStyle>
            <a:defPPr>
              <a:defRPr lang="de-DE"/>
            </a:defPPr>
            <a:lvl1pPr>
              <a:lnSpc>
                <a:spcPct val="150000"/>
              </a:lnSpc>
              <a:spcBef>
                <a:spcPct val="0"/>
              </a:spcBef>
              <a:buNone/>
              <a:defRPr sz="1600" b="1">
                <a:solidFill>
                  <a:schemeClr val="bg1"/>
                </a:solidFill>
                <a:latin typeface="Open Sans" panose="020B0606030504020204"/>
                <a:ea typeface="+mj-ea"/>
                <a:cs typeface="+mj-cs"/>
              </a:defRPr>
            </a:lvl1pPr>
          </a:lstStyle>
          <a:p>
            <a:r>
              <a:rPr lang="de-DE" sz="1400" b="0" dirty="0">
                <a:solidFill>
                  <a:schemeClr val="bg1"/>
                </a:solidFill>
              </a:rPr>
              <a:t>Der Business Plan für die nächsten 5 Jahre wird auf Basis der geplanten </a:t>
            </a:r>
            <a:r>
              <a:rPr lang="de-DE" sz="1400" dirty="0"/>
              <a:t>Umsatzwachstumsraten</a:t>
            </a:r>
            <a:r>
              <a:rPr lang="de-DE" sz="1400" b="0" dirty="0">
                <a:solidFill>
                  <a:schemeClr val="bg1"/>
                </a:solidFill>
              </a:rPr>
              <a:t> sowie der </a:t>
            </a:r>
            <a:r>
              <a:rPr lang="de-DE" sz="1400" dirty="0">
                <a:solidFill>
                  <a:schemeClr val="bg1"/>
                </a:solidFill>
              </a:rPr>
              <a:t>prozentualen</a:t>
            </a:r>
            <a:r>
              <a:rPr lang="de-DE" sz="1400" b="0" dirty="0">
                <a:solidFill>
                  <a:schemeClr val="bg1"/>
                </a:solidFill>
              </a:rPr>
              <a:t> </a:t>
            </a:r>
            <a:r>
              <a:rPr lang="de-DE" sz="1400" dirty="0"/>
              <a:t>Kosten-/ Umsatz-Ratios </a:t>
            </a:r>
            <a:r>
              <a:rPr lang="de-DE" sz="1400" b="0" dirty="0">
                <a:solidFill>
                  <a:schemeClr val="bg1"/>
                </a:solidFill>
              </a:rPr>
              <a:t>ermittelt.</a:t>
            </a:r>
            <a:endParaRPr lang="de-DE" sz="1400" b="0" dirty="0"/>
          </a:p>
        </p:txBody>
      </p:sp>
      <p:sp>
        <p:nvSpPr>
          <p:cNvPr id="28" name="Titel 1">
            <a:extLst>
              <a:ext uri="{FF2B5EF4-FFF2-40B4-BE49-F238E27FC236}">
                <a16:creationId xmlns:a16="http://schemas.microsoft.com/office/drawing/2014/main" id="{F089BE09-DE16-4AC8-A8C8-D497828EE181}"/>
              </a:ext>
            </a:extLst>
          </p:cNvPr>
          <p:cNvSpPr>
            <a:spLocks noGrp="1"/>
          </p:cNvSpPr>
          <p:nvPr/>
        </p:nvSpPr>
        <p:spPr>
          <a:xfrm>
            <a:off x="302522" y="269312"/>
            <a:ext cx="8063999" cy="7237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kern="1200">
                <a:solidFill>
                  <a:schemeClr val="tx1"/>
                </a:solidFill>
                <a:latin typeface="Open Sans" panose="020B0606030504020204"/>
                <a:ea typeface="+mj-ea"/>
                <a:cs typeface="+mj-cs"/>
              </a:defRPr>
            </a:lvl1pPr>
          </a:lstStyle>
          <a:p>
            <a:r>
              <a:rPr lang="de-DE" b="1" dirty="0">
                <a:solidFill>
                  <a:schemeClr val="accent1"/>
                </a:solidFill>
              </a:rPr>
              <a:t>II</a:t>
            </a:r>
            <a:r>
              <a:rPr lang="de-DE" sz="2400" b="1" dirty="0">
                <a:solidFill>
                  <a:schemeClr val="accent1"/>
                </a:solidFill>
              </a:rPr>
              <a:t> | </a:t>
            </a:r>
            <a:r>
              <a:rPr lang="de-DE" b="1" dirty="0">
                <a:solidFill>
                  <a:schemeClr val="tx1">
                    <a:lumMod val="75000"/>
                    <a:lumOff val="25000"/>
                  </a:schemeClr>
                </a:solidFill>
              </a:rPr>
              <a:t>FINANZDATEN - ERLÄUTERUNG</a:t>
            </a:r>
            <a:endParaRPr lang="de-DE" dirty="0"/>
          </a:p>
        </p:txBody>
      </p:sp>
    </p:spTree>
    <p:extLst>
      <p:ext uri="{BB962C8B-B14F-4D97-AF65-F5344CB8AC3E}">
        <p14:creationId xmlns:p14="http://schemas.microsoft.com/office/powerpoint/2010/main" val="585554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hteck 16">
            <a:extLst>
              <a:ext uri="{FF2B5EF4-FFF2-40B4-BE49-F238E27FC236}">
                <a16:creationId xmlns:a16="http://schemas.microsoft.com/office/drawing/2014/main" id="{283370FB-5497-40C6-B45D-BBD7D6D5717B}"/>
              </a:ext>
            </a:extLst>
          </p:cNvPr>
          <p:cNvSpPr/>
          <p:nvPr/>
        </p:nvSpPr>
        <p:spPr>
          <a:xfrm>
            <a:off x="8367600" y="836612"/>
            <a:ext cx="3525156" cy="5657546"/>
          </a:xfrm>
          <a:prstGeom prst="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F089BE09-DE16-4AC8-A8C8-D497828EE181}"/>
              </a:ext>
            </a:extLst>
          </p:cNvPr>
          <p:cNvSpPr>
            <a:spLocks noGrp="1"/>
          </p:cNvSpPr>
          <p:nvPr>
            <p:ph type="title"/>
          </p:nvPr>
        </p:nvSpPr>
        <p:spPr/>
        <p:txBody>
          <a:bodyPr/>
          <a:lstStyle/>
          <a:p>
            <a:r>
              <a:rPr lang="de-DE" b="1" dirty="0">
                <a:solidFill>
                  <a:schemeClr val="accent1"/>
                </a:solidFill>
              </a:rPr>
              <a:t>II</a:t>
            </a:r>
            <a:r>
              <a:rPr lang="de-DE" sz="2400" b="1" dirty="0">
                <a:solidFill>
                  <a:schemeClr val="accent1"/>
                </a:solidFill>
              </a:rPr>
              <a:t> | </a:t>
            </a:r>
            <a:r>
              <a:rPr lang="de-DE" b="1" dirty="0">
                <a:solidFill>
                  <a:schemeClr val="tx1">
                    <a:lumMod val="75000"/>
                    <a:lumOff val="25000"/>
                  </a:schemeClr>
                </a:solidFill>
              </a:rPr>
              <a:t>FINANZDATEN - INPUT FELDER</a:t>
            </a:r>
            <a:endParaRPr lang="de-DE" dirty="0"/>
          </a:p>
        </p:txBody>
      </p:sp>
      <p:sp>
        <p:nvSpPr>
          <p:cNvPr id="20" name="Textfeld 19">
            <a:extLst>
              <a:ext uri="{FF2B5EF4-FFF2-40B4-BE49-F238E27FC236}">
                <a16:creationId xmlns:a16="http://schemas.microsoft.com/office/drawing/2014/main" id="{C8DBA434-5C79-4EF7-9CC3-7C9BD3E487DE}"/>
              </a:ext>
            </a:extLst>
          </p:cNvPr>
          <p:cNvSpPr txBox="1"/>
          <p:nvPr/>
        </p:nvSpPr>
        <p:spPr>
          <a:xfrm>
            <a:off x="8467725" y="2162106"/>
            <a:ext cx="3421467" cy="4327594"/>
          </a:xfrm>
          <a:prstGeom prst="rect">
            <a:avLst/>
          </a:prstGeom>
          <a:noFill/>
        </p:spPr>
        <p:txBody>
          <a:bodyPr wrap="square" lIns="36000" tIns="36000" rIns="36000" bIns="36000" rtlCol="0" anchor="ctr">
            <a:noAutofit/>
          </a:bodyPr>
          <a:lstStyle/>
          <a:p>
            <a:pPr lvl="1"/>
            <a:r>
              <a:rPr lang="de-DE" sz="1600" dirty="0">
                <a:solidFill>
                  <a:schemeClr val="bg2">
                    <a:lumMod val="25000"/>
                  </a:schemeClr>
                </a:solidFill>
                <a:latin typeface="Open Sans" panose="020B0606030504020204"/>
              </a:rPr>
              <a:t>Historische Kennzahlen des Targets</a:t>
            </a:r>
          </a:p>
          <a:p>
            <a:pPr lvl="1"/>
            <a:endParaRPr lang="de-DE" sz="1600" dirty="0">
              <a:solidFill>
                <a:schemeClr val="bg2">
                  <a:lumMod val="25000"/>
                </a:schemeClr>
              </a:solidFill>
              <a:latin typeface="Open Sans" panose="020B0606030504020204"/>
            </a:endParaRPr>
          </a:p>
          <a:p>
            <a:pPr lvl="1"/>
            <a:r>
              <a:rPr lang="de-DE" sz="1600" dirty="0">
                <a:solidFill>
                  <a:schemeClr val="bg2">
                    <a:lumMod val="25000"/>
                  </a:schemeClr>
                </a:solidFill>
                <a:latin typeface="Open Sans" panose="020B0606030504020204"/>
              </a:rPr>
              <a:t>Ggf. Anpassungen des EBITs</a:t>
            </a:r>
          </a:p>
          <a:p>
            <a:pPr lvl="1"/>
            <a:endParaRPr lang="de-DE" sz="1600" dirty="0">
              <a:solidFill>
                <a:schemeClr val="bg2">
                  <a:lumMod val="25000"/>
                </a:schemeClr>
              </a:solidFill>
              <a:latin typeface="Open Sans" panose="020B0606030504020204"/>
            </a:endParaRPr>
          </a:p>
          <a:p>
            <a:pPr lvl="1"/>
            <a:r>
              <a:rPr lang="de-DE" sz="1600" dirty="0">
                <a:solidFill>
                  <a:schemeClr val="bg2">
                    <a:lumMod val="25000"/>
                  </a:schemeClr>
                </a:solidFill>
                <a:latin typeface="Open Sans" panose="020B0606030504020204"/>
              </a:rPr>
              <a:t>Geplantes Umsatzwachstum</a:t>
            </a:r>
          </a:p>
          <a:p>
            <a:pPr lvl="1"/>
            <a:endParaRPr lang="de-DE" sz="1600" dirty="0">
              <a:solidFill>
                <a:schemeClr val="bg2">
                  <a:lumMod val="25000"/>
                </a:schemeClr>
              </a:solidFill>
              <a:latin typeface="Open Sans" panose="020B0606030504020204"/>
            </a:endParaRPr>
          </a:p>
          <a:p>
            <a:pPr lvl="1"/>
            <a:r>
              <a:rPr lang="de-DE" sz="1600" dirty="0">
                <a:solidFill>
                  <a:schemeClr val="bg2">
                    <a:lumMod val="25000"/>
                  </a:schemeClr>
                </a:solidFill>
                <a:latin typeface="Open Sans" panose="020B0606030504020204"/>
              </a:rPr>
              <a:t>Das Budget wird über die geplanten Wachstumsraten und Kosten-Ratios abgebildet</a:t>
            </a:r>
          </a:p>
        </p:txBody>
      </p:sp>
      <p:sp>
        <p:nvSpPr>
          <p:cNvPr id="18" name="Ellipse 17">
            <a:extLst>
              <a:ext uri="{FF2B5EF4-FFF2-40B4-BE49-F238E27FC236}">
                <a16:creationId xmlns:a16="http://schemas.microsoft.com/office/drawing/2014/main" id="{DE3F27CC-699E-4ED6-8246-DD453735520E}"/>
              </a:ext>
            </a:extLst>
          </p:cNvPr>
          <p:cNvSpPr/>
          <p:nvPr/>
        </p:nvSpPr>
        <p:spPr>
          <a:xfrm>
            <a:off x="8591550" y="3082780"/>
            <a:ext cx="288000" cy="28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dirty="0">
                <a:solidFill>
                  <a:schemeClr val="bg1"/>
                </a:solidFill>
                <a:latin typeface="Yu Gothic UI Semibold" panose="020B0700000000000000" pitchFamily="34" charset="-128"/>
                <a:ea typeface="Yu Gothic UI Semibold" panose="020B0700000000000000" pitchFamily="34" charset="-128"/>
              </a:rPr>
              <a:t>6</a:t>
            </a:r>
          </a:p>
        </p:txBody>
      </p:sp>
      <p:sp>
        <p:nvSpPr>
          <p:cNvPr id="19" name="Ellipse 18">
            <a:extLst>
              <a:ext uri="{FF2B5EF4-FFF2-40B4-BE49-F238E27FC236}">
                <a16:creationId xmlns:a16="http://schemas.microsoft.com/office/drawing/2014/main" id="{9E748D04-AB6B-4414-8341-D3EBC5286D85}"/>
              </a:ext>
            </a:extLst>
          </p:cNvPr>
          <p:cNvSpPr/>
          <p:nvPr/>
        </p:nvSpPr>
        <p:spPr>
          <a:xfrm>
            <a:off x="8591550" y="3798354"/>
            <a:ext cx="288000" cy="28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dirty="0">
                <a:solidFill>
                  <a:schemeClr val="bg1"/>
                </a:solidFill>
                <a:latin typeface="Yu Gothic UI Semibold" panose="020B0700000000000000" pitchFamily="34" charset="-128"/>
                <a:ea typeface="Yu Gothic UI Semibold" panose="020B0700000000000000" pitchFamily="34" charset="-128"/>
              </a:rPr>
              <a:t>7</a:t>
            </a:r>
          </a:p>
        </p:txBody>
      </p:sp>
      <p:sp>
        <p:nvSpPr>
          <p:cNvPr id="22" name="Ellipse 21">
            <a:extLst>
              <a:ext uri="{FF2B5EF4-FFF2-40B4-BE49-F238E27FC236}">
                <a16:creationId xmlns:a16="http://schemas.microsoft.com/office/drawing/2014/main" id="{B287980F-9801-43AB-AB58-4DBDF4CAAE33}"/>
              </a:ext>
            </a:extLst>
          </p:cNvPr>
          <p:cNvSpPr/>
          <p:nvPr/>
        </p:nvSpPr>
        <p:spPr>
          <a:xfrm>
            <a:off x="8591550" y="4292948"/>
            <a:ext cx="288000" cy="28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dirty="0">
                <a:solidFill>
                  <a:schemeClr val="bg1"/>
                </a:solidFill>
                <a:latin typeface="Yu Gothic UI Semibold" panose="020B0700000000000000" pitchFamily="34" charset="-128"/>
                <a:ea typeface="Yu Gothic UI Semibold" panose="020B0700000000000000" pitchFamily="34" charset="-128"/>
              </a:rPr>
              <a:t>8</a:t>
            </a:r>
          </a:p>
        </p:txBody>
      </p:sp>
      <p:sp>
        <p:nvSpPr>
          <p:cNvPr id="21" name="Rechteck 20">
            <a:extLst>
              <a:ext uri="{FF2B5EF4-FFF2-40B4-BE49-F238E27FC236}">
                <a16:creationId xmlns:a16="http://schemas.microsoft.com/office/drawing/2014/main" id="{37B06349-BF81-418A-A172-8D2BCF502B5B}"/>
              </a:ext>
            </a:extLst>
          </p:cNvPr>
          <p:cNvSpPr/>
          <p:nvPr/>
        </p:nvSpPr>
        <p:spPr>
          <a:xfrm>
            <a:off x="8347438" y="1438363"/>
            <a:ext cx="3564802" cy="723743"/>
          </a:xfrm>
          <a:prstGeom prst="rect">
            <a:avLst/>
          </a:prstGeom>
          <a:solidFill>
            <a:schemeClr val="tx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B0F0"/>
                </a:solidFill>
                <a:latin typeface="Open Sans" panose="020B0606030504020204"/>
              </a:rPr>
              <a:t>Tragen Sie die folgenden Daten ein:</a:t>
            </a:r>
            <a:endParaRPr lang="de-DE" sz="1400" dirty="0"/>
          </a:p>
        </p:txBody>
      </p:sp>
      <p:pic>
        <p:nvPicPr>
          <p:cNvPr id="10" name="Grafik 9">
            <a:extLst>
              <a:ext uri="{FF2B5EF4-FFF2-40B4-BE49-F238E27FC236}">
                <a16:creationId xmlns:a16="http://schemas.microsoft.com/office/drawing/2014/main" id="{998F78EC-B2C7-44BD-9D71-038DBC55DA03}"/>
              </a:ext>
            </a:extLst>
          </p:cNvPr>
          <p:cNvPicPr>
            <a:picLocks noChangeAspect="1"/>
          </p:cNvPicPr>
          <p:nvPr/>
        </p:nvPicPr>
        <p:blipFill>
          <a:blip r:embed="rId2"/>
          <a:stretch>
            <a:fillRect/>
          </a:stretch>
        </p:blipFill>
        <p:spPr>
          <a:xfrm>
            <a:off x="248163" y="1243615"/>
            <a:ext cx="7815836" cy="4777170"/>
          </a:xfrm>
          <a:prstGeom prst="rect">
            <a:avLst/>
          </a:prstGeom>
        </p:spPr>
      </p:pic>
      <p:sp>
        <p:nvSpPr>
          <p:cNvPr id="26" name="Rechteck 25">
            <a:extLst>
              <a:ext uri="{FF2B5EF4-FFF2-40B4-BE49-F238E27FC236}">
                <a16:creationId xmlns:a16="http://schemas.microsoft.com/office/drawing/2014/main" id="{7191573C-A8A3-4720-AD9A-49B911F9E86C}"/>
              </a:ext>
            </a:extLst>
          </p:cNvPr>
          <p:cNvSpPr/>
          <p:nvPr/>
        </p:nvSpPr>
        <p:spPr>
          <a:xfrm>
            <a:off x="2027968" y="1680556"/>
            <a:ext cx="3001231" cy="1834169"/>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7" name="Rechteck 26">
            <a:extLst>
              <a:ext uri="{FF2B5EF4-FFF2-40B4-BE49-F238E27FC236}">
                <a16:creationId xmlns:a16="http://schemas.microsoft.com/office/drawing/2014/main" id="{9AF97AD2-9DE4-44A1-A575-753B8B8635DA}"/>
              </a:ext>
            </a:extLst>
          </p:cNvPr>
          <p:cNvSpPr/>
          <p:nvPr/>
        </p:nvSpPr>
        <p:spPr>
          <a:xfrm>
            <a:off x="2027968" y="3610768"/>
            <a:ext cx="5934932" cy="261938"/>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8" name="Rechteck 27">
            <a:extLst>
              <a:ext uri="{FF2B5EF4-FFF2-40B4-BE49-F238E27FC236}">
                <a16:creationId xmlns:a16="http://schemas.microsoft.com/office/drawing/2014/main" id="{605B34AD-394B-42D4-AAD0-A5C273D9D2A7}"/>
              </a:ext>
            </a:extLst>
          </p:cNvPr>
          <p:cNvSpPr/>
          <p:nvPr/>
        </p:nvSpPr>
        <p:spPr>
          <a:xfrm>
            <a:off x="4943475" y="4793806"/>
            <a:ext cx="3019425" cy="1150408"/>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9" name="Rechteck 28">
            <a:extLst>
              <a:ext uri="{FF2B5EF4-FFF2-40B4-BE49-F238E27FC236}">
                <a16:creationId xmlns:a16="http://schemas.microsoft.com/office/drawing/2014/main" id="{AB827C2A-2E9F-445F-8C20-081A437F0B2A}"/>
              </a:ext>
            </a:extLst>
          </p:cNvPr>
          <p:cNvSpPr/>
          <p:nvPr/>
        </p:nvSpPr>
        <p:spPr>
          <a:xfrm>
            <a:off x="4943474" y="4344193"/>
            <a:ext cx="3019426" cy="261938"/>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4" name="Ellipse 33">
            <a:extLst>
              <a:ext uri="{FF2B5EF4-FFF2-40B4-BE49-F238E27FC236}">
                <a16:creationId xmlns:a16="http://schemas.microsoft.com/office/drawing/2014/main" id="{3785444B-2AF7-4CDE-8DB2-36A9A9A12DAC}"/>
              </a:ext>
            </a:extLst>
          </p:cNvPr>
          <p:cNvSpPr/>
          <p:nvPr/>
        </p:nvSpPr>
        <p:spPr>
          <a:xfrm>
            <a:off x="8591550" y="4790082"/>
            <a:ext cx="288000" cy="28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dirty="0">
                <a:solidFill>
                  <a:schemeClr val="bg1"/>
                </a:solidFill>
                <a:latin typeface="Yu Gothic UI Semibold" panose="020B0700000000000000" pitchFamily="34" charset="-128"/>
                <a:ea typeface="Yu Gothic UI Semibold" panose="020B0700000000000000" pitchFamily="34" charset="-128"/>
              </a:rPr>
              <a:t>9</a:t>
            </a:r>
          </a:p>
        </p:txBody>
      </p:sp>
      <p:sp>
        <p:nvSpPr>
          <p:cNvPr id="35" name="Ellipse 34">
            <a:extLst>
              <a:ext uri="{FF2B5EF4-FFF2-40B4-BE49-F238E27FC236}">
                <a16:creationId xmlns:a16="http://schemas.microsoft.com/office/drawing/2014/main" id="{2B643732-CB10-420D-AC3A-C7D48C33BBB4}"/>
              </a:ext>
            </a:extLst>
          </p:cNvPr>
          <p:cNvSpPr/>
          <p:nvPr/>
        </p:nvSpPr>
        <p:spPr>
          <a:xfrm>
            <a:off x="1835339" y="1558407"/>
            <a:ext cx="288000" cy="28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dirty="0">
                <a:solidFill>
                  <a:schemeClr val="bg1"/>
                </a:solidFill>
                <a:latin typeface="Yu Gothic UI Semibold" panose="020B0700000000000000" pitchFamily="34" charset="-128"/>
                <a:ea typeface="Yu Gothic UI Semibold" panose="020B0700000000000000" pitchFamily="34" charset="-128"/>
              </a:rPr>
              <a:t>6</a:t>
            </a:r>
          </a:p>
        </p:txBody>
      </p:sp>
      <p:sp>
        <p:nvSpPr>
          <p:cNvPr id="36" name="Ellipse 35">
            <a:extLst>
              <a:ext uri="{FF2B5EF4-FFF2-40B4-BE49-F238E27FC236}">
                <a16:creationId xmlns:a16="http://schemas.microsoft.com/office/drawing/2014/main" id="{F8707A01-F136-410B-B7C8-B07F8D1434E7}"/>
              </a:ext>
            </a:extLst>
          </p:cNvPr>
          <p:cNvSpPr/>
          <p:nvPr/>
        </p:nvSpPr>
        <p:spPr>
          <a:xfrm>
            <a:off x="1835339" y="3728706"/>
            <a:ext cx="288000" cy="28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dirty="0">
                <a:solidFill>
                  <a:schemeClr val="bg1"/>
                </a:solidFill>
                <a:latin typeface="Yu Gothic UI Semibold" panose="020B0700000000000000" pitchFamily="34" charset="-128"/>
                <a:ea typeface="Yu Gothic UI Semibold" panose="020B0700000000000000" pitchFamily="34" charset="-128"/>
              </a:rPr>
              <a:t>7</a:t>
            </a:r>
          </a:p>
        </p:txBody>
      </p:sp>
      <p:sp>
        <p:nvSpPr>
          <p:cNvPr id="37" name="Ellipse 36">
            <a:extLst>
              <a:ext uri="{FF2B5EF4-FFF2-40B4-BE49-F238E27FC236}">
                <a16:creationId xmlns:a16="http://schemas.microsoft.com/office/drawing/2014/main" id="{10812FD6-76C8-4621-BC36-62AF67660609}"/>
              </a:ext>
            </a:extLst>
          </p:cNvPr>
          <p:cNvSpPr/>
          <p:nvPr/>
        </p:nvSpPr>
        <p:spPr>
          <a:xfrm>
            <a:off x="4841927" y="4156518"/>
            <a:ext cx="288000" cy="28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dirty="0">
                <a:solidFill>
                  <a:schemeClr val="bg1"/>
                </a:solidFill>
                <a:latin typeface="Yu Gothic UI Semibold" panose="020B0700000000000000" pitchFamily="34" charset="-128"/>
                <a:ea typeface="Yu Gothic UI Semibold" panose="020B0700000000000000" pitchFamily="34" charset="-128"/>
              </a:rPr>
              <a:t>8</a:t>
            </a:r>
          </a:p>
        </p:txBody>
      </p:sp>
      <p:sp>
        <p:nvSpPr>
          <p:cNvPr id="38" name="Ellipse 37">
            <a:extLst>
              <a:ext uri="{FF2B5EF4-FFF2-40B4-BE49-F238E27FC236}">
                <a16:creationId xmlns:a16="http://schemas.microsoft.com/office/drawing/2014/main" id="{450A6FFB-40D1-4553-8991-C5D25827F571}"/>
              </a:ext>
            </a:extLst>
          </p:cNvPr>
          <p:cNvSpPr/>
          <p:nvPr/>
        </p:nvSpPr>
        <p:spPr>
          <a:xfrm>
            <a:off x="4841927" y="4622805"/>
            <a:ext cx="288000" cy="288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dirty="0">
                <a:solidFill>
                  <a:schemeClr val="bg1"/>
                </a:solidFill>
                <a:latin typeface="Yu Gothic UI Semibold" panose="020B0700000000000000" pitchFamily="34" charset="-128"/>
                <a:ea typeface="Yu Gothic UI Semibold" panose="020B0700000000000000" pitchFamily="34" charset="-128"/>
              </a:rPr>
              <a:t>9</a:t>
            </a:r>
          </a:p>
        </p:txBody>
      </p:sp>
      <p:sp>
        <p:nvSpPr>
          <p:cNvPr id="40" name="Rechteck 39">
            <a:extLst>
              <a:ext uri="{FF2B5EF4-FFF2-40B4-BE49-F238E27FC236}">
                <a16:creationId xmlns:a16="http://schemas.microsoft.com/office/drawing/2014/main" id="{53CE1E64-A509-4B5A-9DF8-2DC37D442A5C}"/>
              </a:ext>
            </a:extLst>
          </p:cNvPr>
          <p:cNvSpPr/>
          <p:nvPr/>
        </p:nvSpPr>
        <p:spPr>
          <a:xfrm>
            <a:off x="338543" y="4724389"/>
            <a:ext cx="1299757" cy="1296396"/>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9" name="Ellipse 38">
            <a:extLst>
              <a:ext uri="{FF2B5EF4-FFF2-40B4-BE49-F238E27FC236}">
                <a16:creationId xmlns:a16="http://schemas.microsoft.com/office/drawing/2014/main" id="{38403972-DDD6-4C6B-BA79-72D5EB5C27CD}"/>
              </a:ext>
            </a:extLst>
          </p:cNvPr>
          <p:cNvSpPr/>
          <p:nvPr/>
        </p:nvSpPr>
        <p:spPr>
          <a:xfrm>
            <a:off x="1547162" y="4634977"/>
            <a:ext cx="178825" cy="178825"/>
          </a:xfrm>
          <a:prstGeom prst="ellipse">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000" dirty="0">
                <a:solidFill>
                  <a:srgbClr val="00B0F0"/>
                </a:solidFill>
                <a:latin typeface="Yu Gothic UI Semibold" panose="020B0700000000000000" pitchFamily="34" charset="-128"/>
                <a:ea typeface="Yu Gothic UI Semibold" panose="020B0700000000000000" pitchFamily="34" charset="-128"/>
              </a:rPr>
              <a:t>i</a:t>
            </a:r>
          </a:p>
        </p:txBody>
      </p:sp>
      <p:sp>
        <p:nvSpPr>
          <p:cNvPr id="41" name="Ellipse 40">
            <a:extLst>
              <a:ext uri="{FF2B5EF4-FFF2-40B4-BE49-F238E27FC236}">
                <a16:creationId xmlns:a16="http://schemas.microsoft.com/office/drawing/2014/main" id="{94A4A6C0-C096-4BBB-8C6A-95C324AF6B69}"/>
              </a:ext>
            </a:extLst>
          </p:cNvPr>
          <p:cNvSpPr/>
          <p:nvPr/>
        </p:nvSpPr>
        <p:spPr>
          <a:xfrm>
            <a:off x="8646138" y="6173021"/>
            <a:ext cx="178825" cy="178825"/>
          </a:xfrm>
          <a:prstGeom prst="ellipse">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000" dirty="0">
                <a:solidFill>
                  <a:srgbClr val="00B0F0"/>
                </a:solidFill>
                <a:latin typeface="Yu Gothic UI Semibold" panose="020B0700000000000000" pitchFamily="34" charset="-128"/>
                <a:ea typeface="Yu Gothic UI Semibold" panose="020B0700000000000000" pitchFamily="34" charset="-128"/>
              </a:rPr>
              <a:t>i</a:t>
            </a:r>
          </a:p>
        </p:txBody>
      </p:sp>
      <p:sp>
        <p:nvSpPr>
          <p:cNvPr id="42" name="Textfeld 41">
            <a:extLst>
              <a:ext uri="{FF2B5EF4-FFF2-40B4-BE49-F238E27FC236}">
                <a16:creationId xmlns:a16="http://schemas.microsoft.com/office/drawing/2014/main" id="{856B8D44-6EA2-4995-86BA-92CE5E2D3B83}"/>
              </a:ext>
            </a:extLst>
          </p:cNvPr>
          <p:cNvSpPr txBox="1"/>
          <p:nvPr/>
        </p:nvSpPr>
        <p:spPr>
          <a:xfrm>
            <a:off x="8951973" y="6020785"/>
            <a:ext cx="2570599" cy="483297"/>
          </a:xfrm>
          <a:prstGeom prst="rect">
            <a:avLst/>
          </a:prstGeom>
          <a:noFill/>
        </p:spPr>
        <p:txBody>
          <a:bodyPr wrap="square" lIns="36000" tIns="36000" rIns="36000" bIns="36000" rtlCol="0" anchor="ctr">
            <a:noAutofit/>
          </a:bodyPr>
          <a:lstStyle/>
          <a:p>
            <a:r>
              <a:rPr lang="de-DE" sz="1000" i="1" dirty="0">
                <a:solidFill>
                  <a:schemeClr val="bg2">
                    <a:lumMod val="25000"/>
                  </a:schemeClr>
                </a:solidFill>
                <a:latin typeface="Open Sans" panose="020B0606030504020204"/>
              </a:rPr>
              <a:t>Berechnung der KPIs</a:t>
            </a:r>
          </a:p>
        </p:txBody>
      </p:sp>
      <p:grpSp>
        <p:nvGrpSpPr>
          <p:cNvPr id="43" name="Gruppieren 42">
            <a:extLst>
              <a:ext uri="{FF2B5EF4-FFF2-40B4-BE49-F238E27FC236}">
                <a16:creationId xmlns:a16="http://schemas.microsoft.com/office/drawing/2014/main" id="{C5A6C46E-D06B-4030-9F22-3D8BBD99CA78}"/>
              </a:ext>
            </a:extLst>
          </p:cNvPr>
          <p:cNvGrpSpPr/>
          <p:nvPr/>
        </p:nvGrpSpPr>
        <p:grpSpPr>
          <a:xfrm>
            <a:off x="408599" y="6343056"/>
            <a:ext cx="7337576" cy="180000"/>
            <a:chOff x="300037" y="6191786"/>
            <a:chExt cx="3764953" cy="306903"/>
          </a:xfrm>
        </p:grpSpPr>
        <p:sp>
          <p:nvSpPr>
            <p:cNvPr id="44" name="Rechteck 43">
              <a:extLst>
                <a:ext uri="{FF2B5EF4-FFF2-40B4-BE49-F238E27FC236}">
                  <a16:creationId xmlns:a16="http://schemas.microsoft.com/office/drawing/2014/main" id="{F2CFEC85-732F-484B-B0B7-30F6DB88B9EA}"/>
                </a:ext>
              </a:extLst>
            </p:cNvPr>
            <p:cNvSpPr/>
            <p:nvPr/>
          </p:nvSpPr>
          <p:spPr>
            <a:xfrm>
              <a:off x="2169519" y="6191786"/>
              <a:ext cx="1895471" cy="306903"/>
            </a:xfrm>
            <a:prstGeom prst="rect">
              <a:avLst/>
            </a:prstGeom>
            <a:solidFill>
              <a:schemeClr val="bg2">
                <a:lumMod val="2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0" rtlCol="0" anchor="ctr"/>
            <a:lstStyle/>
            <a:p>
              <a:pPr algn="ctr"/>
              <a:r>
                <a:rPr lang="de-DE" sz="800" b="1" dirty="0">
                  <a:solidFill>
                    <a:srgbClr val="00B0F0"/>
                  </a:solidFill>
                  <a:latin typeface="Open Sans" panose="020B0606030504020204" pitchFamily="34" charset="0"/>
                  <a:ea typeface="Open Sans" panose="020B0606030504020204" pitchFamily="34" charset="0"/>
                  <a:cs typeface="Open Sans" panose="020B0606030504020204" pitchFamily="34" charset="0"/>
                </a:rPr>
                <a:t>FINANCIALS</a:t>
              </a:r>
            </a:p>
          </p:txBody>
        </p:sp>
        <p:sp>
          <p:nvSpPr>
            <p:cNvPr id="45" name="Rechteck 44">
              <a:extLst>
                <a:ext uri="{FF2B5EF4-FFF2-40B4-BE49-F238E27FC236}">
                  <a16:creationId xmlns:a16="http://schemas.microsoft.com/office/drawing/2014/main" id="{AED73350-FE3F-4DE0-BFD4-0F02DAF2E6A8}"/>
                </a:ext>
              </a:extLst>
            </p:cNvPr>
            <p:cNvSpPr/>
            <p:nvPr/>
          </p:nvSpPr>
          <p:spPr>
            <a:xfrm>
              <a:off x="300037" y="6191786"/>
              <a:ext cx="1895471" cy="306903"/>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0" rtlCol="0" anchor="ctr"/>
            <a:lstStyle/>
            <a:p>
              <a:pPr algn="ctr"/>
              <a:r>
                <a:rPr lang="de-DE"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DASHBOARD</a:t>
              </a:r>
            </a:p>
          </p:txBody>
        </p:sp>
      </p:grpSp>
    </p:spTree>
    <p:extLst>
      <p:ext uri="{BB962C8B-B14F-4D97-AF65-F5344CB8AC3E}">
        <p14:creationId xmlns:p14="http://schemas.microsoft.com/office/powerpoint/2010/main" val="1680285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8FCCEC85-0495-4B98-8991-5ECD4A37BD74}"/>
              </a:ext>
            </a:extLst>
          </p:cNvPr>
          <p:cNvPicPr>
            <a:picLocks noChangeAspect="1"/>
          </p:cNvPicPr>
          <p:nvPr/>
        </p:nvPicPr>
        <p:blipFill rotWithShape="1">
          <a:blip r:embed="rId2">
            <a:extLst>
              <a:ext uri="{28A0092B-C50C-407E-A947-70E740481C1C}">
                <a14:useLocalDpi xmlns:a14="http://schemas.microsoft.com/office/drawing/2010/main" val="0"/>
              </a:ext>
            </a:extLst>
          </a:blip>
          <a:srcRect l="18676" r="15791"/>
          <a:stretch/>
        </p:blipFill>
        <p:spPr>
          <a:xfrm>
            <a:off x="5438774" y="-2675"/>
            <a:ext cx="6753225" cy="6858000"/>
          </a:xfrm>
          <a:prstGeom prst="rect">
            <a:avLst/>
          </a:prstGeom>
        </p:spPr>
      </p:pic>
      <p:sp>
        <p:nvSpPr>
          <p:cNvPr id="5" name="Titel 1">
            <a:extLst>
              <a:ext uri="{FF2B5EF4-FFF2-40B4-BE49-F238E27FC236}">
                <a16:creationId xmlns:a16="http://schemas.microsoft.com/office/drawing/2014/main" id="{6CFA2393-CF03-4540-ACBE-EAEF5F258263}"/>
              </a:ext>
            </a:extLst>
          </p:cNvPr>
          <p:cNvSpPr txBox="1">
            <a:spLocks/>
          </p:cNvSpPr>
          <p:nvPr/>
        </p:nvSpPr>
        <p:spPr>
          <a:xfrm>
            <a:off x="824514" y="1320596"/>
            <a:ext cx="7992349" cy="2107277"/>
          </a:xfrm>
          <a:prstGeom prst="rect">
            <a:avLst/>
          </a:prstGeom>
          <a:solidFill>
            <a:srgbClr val="3B3838">
              <a:alpha val="76078"/>
            </a:srgbClr>
          </a:solidFill>
        </p:spPr>
        <p:txBody>
          <a:bodyPr vert="horz" lIns="180000" tIns="72000" rIns="180000" bIns="72000" rtlCol="0" anchor="ctr">
            <a:noAutofit/>
          </a:bodyPr>
          <a:lstStyle>
            <a:lvl1pPr algn="l" defTabSz="914400" rtl="0" eaLnBrk="1" latinLnBrk="0" hangingPunct="1">
              <a:lnSpc>
                <a:spcPct val="90000"/>
              </a:lnSpc>
              <a:spcBef>
                <a:spcPct val="0"/>
              </a:spcBef>
              <a:buNone/>
              <a:defRPr sz="2400" kern="1200">
                <a:solidFill>
                  <a:schemeClr val="tx1"/>
                </a:solidFill>
                <a:latin typeface="Open Sans" panose="020B0606030504020204"/>
                <a:ea typeface="+mj-ea"/>
                <a:cs typeface="+mj-cs"/>
              </a:defRPr>
            </a:lvl1pPr>
          </a:lstStyle>
          <a:p>
            <a:pPr>
              <a:lnSpc>
                <a:spcPct val="150000"/>
              </a:lnSpc>
            </a:pPr>
            <a:r>
              <a:rPr lang="de-DE" sz="1400" dirty="0">
                <a:solidFill>
                  <a:schemeClr val="bg1"/>
                </a:solidFill>
              </a:rPr>
              <a:t>Der angegebene </a:t>
            </a:r>
            <a:r>
              <a:rPr lang="de-DE" sz="1400" b="1" dirty="0">
                <a:solidFill>
                  <a:srgbClr val="00B0F0"/>
                </a:solidFill>
              </a:rPr>
              <a:t>ENTRY-EBIT Multiplikator </a:t>
            </a:r>
            <a:r>
              <a:rPr lang="de-DE" sz="1400" dirty="0">
                <a:solidFill>
                  <a:schemeClr val="bg1"/>
                </a:solidFill>
              </a:rPr>
              <a:t>ist die Basis zur Berechnung des aktuellen </a:t>
            </a:r>
            <a:r>
              <a:rPr lang="de-DE" sz="1400" b="1" dirty="0">
                <a:solidFill>
                  <a:schemeClr val="bg1"/>
                </a:solidFill>
              </a:rPr>
              <a:t>Unternehmenswertes</a:t>
            </a:r>
            <a:r>
              <a:rPr lang="de-DE" sz="1400" dirty="0">
                <a:solidFill>
                  <a:schemeClr val="bg1"/>
                </a:solidFill>
              </a:rPr>
              <a:t>, welcher wiederum als Basis für die Ermittlung des Equity Values mit Hilfe der Equity Bridge dient. Die </a:t>
            </a:r>
            <a:r>
              <a:rPr lang="de-DE" sz="1400" b="1" dirty="0">
                <a:solidFill>
                  <a:schemeClr val="bg1"/>
                </a:solidFill>
              </a:rPr>
              <a:t>Kasse</a:t>
            </a:r>
            <a:r>
              <a:rPr lang="de-DE" sz="1400" dirty="0">
                <a:solidFill>
                  <a:schemeClr val="bg1"/>
                </a:solidFill>
              </a:rPr>
              <a:t> wird hier addiert und das bis dahin vorhandene </a:t>
            </a:r>
            <a:r>
              <a:rPr lang="de-DE" sz="1400" b="1" dirty="0">
                <a:solidFill>
                  <a:schemeClr val="bg1"/>
                </a:solidFill>
              </a:rPr>
              <a:t>Fremdkapital</a:t>
            </a:r>
            <a:r>
              <a:rPr lang="de-DE" sz="1400" dirty="0">
                <a:solidFill>
                  <a:schemeClr val="bg1"/>
                </a:solidFill>
              </a:rPr>
              <a:t> abgezogen. Aus der Gewichtung für das Vorjahr, dem aktuellen und dem nächsten Geschäftsjahr wird das bewertungsrelevante EBIT berechnet. Der zukünftige Unternehmenswert wird folglich durch den EXIT-EBIT Multiplikator bestimmt. </a:t>
            </a:r>
          </a:p>
        </p:txBody>
      </p:sp>
      <p:sp>
        <p:nvSpPr>
          <p:cNvPr id="8" name="Textfeld 7">
            <a:extLst>
              <a:ext uri="{FF2B5EF4-FFF2-40B4-BE49-F238E27FC236}">
                <a16:creationId xmlns:a16="http://schemas.microsoft.com/office/drawing/2014/main" id="{73B84FA0-A3B9-434E-99B9-508E757FF2F8}"/>
              </a:ext>
            </a:extLst>
          </p:cNvPr>
          <p:cNvSpPr txBox="1"/>
          <p:nvPr/>
        </p:nvSpPr>
        <p:spPr>
          <a:xfrm>
            <a:off x="824514" y="3981786"/>
            <a:ext cx="7992349" cy="2381353"/>
          </a:xfrm>
          <a:prstGeom prst="rect">
            <a:avLst/>
          </a:prstGeom>
          <a:solidFill>
            <a:schemeClr val="accent1">
              <a:alpha val="76078"/>
            </a:schemeClr>
          </a:solidFill>
        </p:spPr>
        <p:txBody>
          <a:bodyPr vert="horz" lIns="180000" tIns="72000" rIns="180000" bIns="72000" rtlCol="0" anchor="ctr">
            <a:noAutofit/>
          </a:bodyPr>
          <a:lstStyle>
            <a:defPPr>
              <a:defRPr lang="de-DE"/>
            </a:defPPr>
            <a:lvl1pPr>
              <a:lnSpc>
                <a:spcPct val="150000"/>
              </a:lnSpc>
              <a:spcBef>
                <a:spcPct val="0"/>
              </a:spcBef>
              <a:buNone/>
              <a:defRPr sz="1600" b="1">
                <a:solidFill>
                  <a:schemeClr val="bg1"/>
                </a:solidFill>
                <a:latin typeface="Open Sans" panose="020B0606030504020204"/>
                <a:ea typeface="+mj-ea"/>
                <a:cs typeface="+mj-cs"/>
              </a:defRPr>
            </a:lvl1pPr>
          </a:lstStyle>
          <a:p>
            <a:r>
              <a:rPr lang="de-DE" sz="1400" b="0" dirty="0"/>
              <a:t>Bei der Definition des </a:t>
            </a:r>
            <a:r>
              <a:rPr lang="de-DE" sz="1400" b="1" dirty="0"/>
              <a:t>ENTRY-EBIT Multiplikator</a:t>
            </a:r>
            <a:r>
              <a:rPr lang="de-DE" sz="1400" b="0" dirty="0"/>
              <a:t> wird zwischen „Transaction Multiples“ und „Trading Multiples“ (KGV von börsennotierten vergleichbaren Unternehmen) unterschieden. In beiden Fällen hilft die „Peer Group“ (Transaktionen/Gruppe von vergleichbaren Unternehmen) bei der Berechnung. Üblicherweise wird hier der Median der Multiplikatoren aus der Peer Group verwendet. </a:t>
            </a:r>
            <a:r>
              <a:rPr lang="de-DE" sz="1400" dirty="0"/>
              <a:t>Zu beachten gilt</a:t>
            </a:r>
            <a:r>
              <a:rPr lang="de-DE" sz="1400" b="0" dirty="0"/>
              <a:t>, dass je ähnlicher die Unternehmen aus der Peer Group im Vergleich zum Target sind (Branche, Größe, Region, etc.), desto genauer wird hinterher das Bewertungsergebnis.</a:t>
            </a:r>
            <a:endParaRPr lang="de-DE" sz="1400" b="0" dirty="0">
              <a:solidFill>
                <a:schemeClr val="bg2">
                  <a:lumMod val="25000"/>
                </a:schemeClr>
              </a:solidFill>
            </a:endParaRPr>
          </a:p>
        </p:txBody>
      </p:sp>
      <p:sp>
        <p:nvSpPr>
          <p:cNvPr id="28" name="Titel 1">
            <a:extLst>
              <a:ext uri="{FF2B5EF4-FFF2-40B4-BE49-F238E27FC236}">
                <a16:creationId xmlns:a16="http://schemas.microsoft.com/office/drawing/2014/main" id="{F089BE09-DE16-4AC8-A8C8-D497828EE181}"/>
              </a:ext>
            </a:extLst>
          </p:cNvPr>
          <p:cNvSpPr>
            <a:spLocks noGrp="1"/>
          </p:cNvSpPr>
          <p:nvPr/>
        </p:nvSpPr>
        <p:spPr>
          <a:xfrm>
            <a:off x="302522" y="269312"/>
            <a:ext cx="8063999" cy="7237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kern="1200">
                <a:solidFill>
                  <a:schemeClr val="tx1"/>
                </a:solidFill>
                <a:latin typeface="Open Sans" panose="020B0606030504020204"/>
                <a:ea typeface="+mj-ea"/>
                <a:cs typeface="+mj-cs"/>
              </a:defRPr>
            </a:lvl1pPr>
          </a:lstStyle>
          <a:p>
            <a:r>
              <a:rPr lang="de-DE" b="1" dirty="0">
                <a:solidFill>
                  <a:schemeClr val="accent1"/>
                </a:solidFill>
              </a:rPr>
              <a:t>III</a:t>
            </a:r>
            <a:r>
              <a:rPr lang="de-DE" sz="2400" b="1" dirty="0">
                <a:solidFill>
                  <a:schemeClr val="accent1"/>
                </a:solidFill>
              </a:rPr>
              <a:t> | </a:t>
            </a:r>
            <a:r>
              <a:rPr lang="de-DE" sz="2400" b="1" dirty="0">
                <a:solidFill>
                  <a:schemeClr val="tx1">
                    <a:lumMod val="75000"/>
                    <a:lumOff val="25000"/>
                  </a:schemeClr>
                </a:solidFill>
              </a:rPr>
              <a:t>KAUFPRE</a:t>
            </a:r>
            <a:r>
              <a:rPr lang="de-DE" b="1" dirty="0">
                <a:solidFill>
                  <a:schemeClr val="tx1">
                    <a:lumMod val="75000"/>
                    <a:lumOff val="25000"/>
                  </a:schemeClr>
                </a:solidFill>
              </a:rPr>
              <a:t>IS - ERLÄUTERUNG</a:t>
            </a:r>
            <a:endParaRPr lang="de-DE" dirty="0"/>
          </a:p>
        </p:txBody>
      </p:sp>
    </p:spTree>
    <p:extLst>
      <p:ext uri="{BB962C8B-B14F-4D97-AF65-F5344CB8AC3E}">
        <p14:creationId xmlns:p14="http://schemas.microsoft.com/office/powerpoint/2010/main" val="1551903875"/>
      </p:ext>
    </p:extLst>
  </p:cSld>
  <p:clrMapOvr>
    <a:masterClrMapping/>
  </p:clrMapOvr>
</p:sld>
</file>

<file path=ppt/theme/theme1.xml><?xml version="1.0" encoding="utf-8"?>
<a:theme xmlns:a="http://schemas.openxmlformats.org/drawingml/2006/main" name="1_Office">
  <a:themeElements>
    <a:clrScheme name="DealCircle">
      <a:dk1>
        <a:sysClr val="windowText" lastClr="000000"/>
      </a:dk1>
      <a:lt1>
        <a:sysClr val="window" lastClr="FFFFFF"/>
      </a:lt1>
      <a:dk2>
        <a:srgbClr val="44546A"/>
      </a:dk2>
      <a:lt2>
        <a:srgbClr val="E7E6E6"/>
      </a:lt2>
      <a:accent1>
        <a:srgbClr val="0092CF"/>
      </a:accent1>
      <a:accent2>
        <a:srgbClr val="231F20"/>
      </a:accent2>
      <a:accent3>
        <a:srgbClr val="979797"/>
      </a:accent3>
      <a:accent4>
        <a:srgbClr val="0D0D0D"/>
      </a:accent4>
      <a:accent5>
        <a:srgbClr val="FFFFFF"/>
      </a:accent5>
      <a:accent6>
        <a:srgbClr val="70AD47"/>
      </a:accent6>
      <a:hlink>
        <a:srgbClr val="0563C1"/>
      </a:hlink>
      <a:folHlink>
        <a:srgbClr val="954F72"/>
      </a:folHlink>
    </a:clrScheme>
    <a:fontScheme name="Benutzerdefiniert 1">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DealCircle">
    <a:dk1>
      <a:sysClr val="windowText" lastClr="000000"/>
    </a:dk1>
    <a:lt1>
      <a:sysClr val="window" lastClr="FFFFFF"/>
    </a:lt1>
    <a:dk2>
      <a:srgbClr val="44546A"/>
    </a:dk2>
    <a:lt2>
      <a:srgbClr val="E7E6E6"/>
    </a:lt2>
    <a:accent1>
      <a:srgbClr val="0092CF"/>
    </a:accent1>
    <a:accent2>
      <a:srgbClr val="231F20"/>
    </a:accent2>
    <a:accent3>
      <a:srgbClr val="979797"/>
    </a:accent3>
    <a:accent4>
      <a:srgbClr val="0D0D0D"/>
    </a:accent4>
    <a:accent5>
      <a:srgbClr val="FFFFFF"/>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457cfa24-320b-4dcf-98cf-a67798df7167">
      <Terms xmlns="http://schemas.microsoft.com/office/infopath/2007/PartnerControls"/>
    </lcf76f155ced4ddcb4097134ff3c332f>
    <TaxCatchAll xmlns="70e187ea-adeb-4ac8-bde8-7cd00423083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D7A1946F5FB51B459DDB186236A393BD" ma:contentTypeVersion="14" ma:contentTypeDescription="Ein neues Dokument erstellen." ma:contentTypeScope="" ma:versionID="a6fd088aaf6d802fd19fda128b0fa310">
  <xsd:schema xmlns:xsd="http://www.w3.org/2001/XMLSchema" xmlns:xs="http://www.w3.org/2001/XMLSchema" xmlns:p="http://schemas.microsoft.com/office/2006/metadata/properties" xmlns:ns2="457cfa24-320b-4dcf-98cf-a67798df7167" xmlns:ns3="70e187ea-adeb-4ac8-bde8-7cd004230832" targetNamespace="http://schemas.microsoft.com/office/2006/metadata/properties" ma:root="true" ma:fieldsID="b4dc3a22863e4f93f7f204407142e750" ns2:_="" ns3:_="">
    <xsd:import namespace="457cfa24-320b-4dcf-98cf-a67798df7167"/>
    <xsd:import namespace="70e187ea-adeb-4ac8-bde8-7cd004230832"/>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OCR" minOccurs="0"/>
                <xsd:element ref="ns2:MediaServiceGenerationTime" minOccurs="0"/>
                <xsd:element ref="ns2:MediaServiceEventHashCode"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7cfa24-320b-4dcf-98cf-a67798df716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Bildmarkierungen" ma:readOnly="false" ma:fieldId="{5cf76f15-5ced-4ddc-b409-7134ff3c332f}" ma:taxonomyMulti="true" ma:sspId="3f5d25f6-8970-4e75-b83c-1a4990c07cc9"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0e187ea-adeb-4ac8-bde8-7cd004230832"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d6f4b513-cd19-489f-983a-fcf377faf41f}" ma:internalName="TaxCatchAll" ma:showField="CatchAllData" ma:web="70e187ea-adeb-4ac8-bde8-7cd004230832">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7C73E07-9436-4EC1-AE58-01276AF35399}">
  <ds:schemaRefs>
    <ds:schemaRef ds:uri="http://schemas.microsoft.com/sharepoint/v3/contenttype/forms"/>
  </ds:schemaRefs>
</ds:datastoreItem>
</file>

<file path=customXml/itemProps2.xml><?xml version="1.0" encoding="utf-8"?>
<ds:datastoreItem xmlns:ds="http://schemas.openxmlformats.org/officeDocument/2006/customXml" ds:itemID="{D42BBC2F-DD55-4E75-BC03-FFF60079F2C7}">
  <ds:schemaRefs>
    <ds:schemaRef ds:uri="http://www.w3.org/XML/1998/namespace"/>
    <ds:schemaRef ds:uri="http://schemas.microsoft.com/office/2006/metadata/properties"/>
    <ds:schemaRef ds:uri="http://purl.org/dc/dcmitype/"/>
    <ds:schemaRef ds:uri="http://purl.org/dc/terms/"/>
    <ds:schemaRef ds:uri="http://purl.org/dc/elements/1.1/"/>
    <ds:schemaRef ds:uri="http://schemas.microsoft.com/office/infopath/2007/PartnerControls"/>
    <ds:schemaRef ds:uri="http://schemas.microsoft.com/office/2006/documentManagement/types"/>
    <ds:schemaRef ds:uri="5e6e0c54-dbe9-44da-b4f7-a84bbbb1baf9"/>
    <ds:schemaRef ds:uri="de9d66f4-4654-4683-86b8-1f980da17ca5"/>
    <ds:schemaRef ds:uri="http://schemas.openxmlformats.org/package/2006/metadata/core-properties"/>
  </ds:schemaRefs>
</ds:datastoreItem>
</file>

<file path=customXml/itemProps3.xml><?xml version="1.0" encoding="utf-8"?>
<ds:datastoreItem xmlns:ds="http://schemas.openxmlformats.org/officeDocument/2006/customXml" ds:itemID="{381B8A5B-EAF7-4037-8D18-75E1083A24E0}"/>
</file>

<file path=docProps/app.xml><?xml version="1.0" encoding="utf-8"?>
<Properties xmlns="http://schemas.openxmlformats.org/officeDocument/2006/extended-properties" xmlns:vt="http://schemas.openxmlformats.org/officeDocument/2006/docPropsVTypes">
  <Template/>
  <TotalTime>0</TotalTime>
  <Words>1624</Words>
  <Application>Microsoft Office PowerPoint</Application>
  <PresentationFormat>Breitbild</PresentationFormat>
  <Paragraphs>219</Paragraphs>
  <Slides>17</Slides>
  <Notes>2</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17</vt:i4>
      </vt:variant>
    </vt:vector>
  </HeadingPairs>
  <TitlesOfParts>
    <vt:vector size="23" baseType="lpstr">
      <vt:lpstr>Yu Gothic UI Semibold</vt:lpstr>
      <vt:lpstr>Arial</vt:lpstr>
      <vt:lpstr>Bahnschrift Light Condensed</vt:lpstr>
      <vt:lpstr>Calibri</vt:lpstr>
      <vt:lpstr>Open Sans</vt:lpstr>
      <vt:lpstr>1_Office</vt:lpstr>
      <vt:lpstr>PowerPoint-Präsentation</vt:lpstr>
      <vt:lpstr>PowerPoint-Präsentation</vt:lpstr>
      <vt:lpstr>PowerPoint-Präsentation</vt:lpstr>
      <vt:lpstr>GUIDE | Fünf Schritte zur Anwendung des LBO Modells</vt:lpstr>
      <vt:lpstr>GUIDE | Aufbau des LBO Modells</vt:lpstr>
      <vt:lpstr>I | VORBEREITUNG</vt:lpstr>
      <vt:lpstr>PowerPoint-Präsentation</vt:lpstr>
      <vt:lpstr>II | FINANZDATEN - INPUT FELDER</vt:lpstr>
      <vt:lpstr>PowerPoint-Präsentation</vt:lpstr>
      <vt:lpstr>III | KAUFPREIS - INPUT FELDER</vt:lpstr>
      <vt:lpstr>PowerPoint-Präsentation</vt:lpstr>
      <vt:lpstr>IV | EARN-OUT - INPUT FELDER</vt:lpstr>
      <vt:lpstr>PowerPoint-Präsentation</vt:lpstr>
      <vt:lpstr>V | FINANZIERUNG - INPUT FELDER</vt:lpstr>
      <vt:lpstr>PowerPoint-Präsentation</vt:lpstr>
      <vt:lpstr>VI | OUTPUT</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Kai Hesselmann</dc:creator>
  <cp:lastModifiedBy>Nicolas von Westphalen</cp:lastModifiedBy>
  <cp:revision>1</cp:revision>
  <dcterms:created xsi:type="dcterms:W3CDTF">2018-07-25T12:27:09Z</dcterms:created>
  <dcterms:modified xsi:type="dcterms:W3CDTF">2022-08-15T16:16:14Z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0x010100D7A1946F5FB51B459DDB186236A393BD</vt:lpwstr>
  </property>
  <property fmtid="{D5CDD505-2E9C-101B-9397-08002B2CF9AE}" pid="3" name="MediaServiceImageTags">
    <vt:lpwstr/>
  </property>
  <property fmtid="{D5CDD505-2E9C-101B-9397-08002B2CF9AE}" pid="4" name="_ExtendedDescription">
    <vt:lpwstr/>
  </property>
</Properties>
</file>